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6"/>
  </p:notesMasterIdLst>
  <p:handoutMasterIdLst>
    <p:handoutMasterId r:id="rId57"/>
  </p:handoutMasterIdLst>
  <p:sldIdLst>
    <p:sldId id="256" r:id="rId2"/>
    <p:sldId id="257" r:id="rId3"/>
    <p:sldId id="309" r:id="rId4"/>
    <p:sldId id="269" r:id="rId5"/>
    <p:sldId id="275" r:id="rId6"/>
    <p:sldId id="306" r:id="rId7"/>
    <p:sldId id="307" r:id="rId8"/>
    <p:sldId id="308" r:id="rId9"/>
    <p:sldId id="277" r:id="rId10"/>
    <p:sldId id="278" r:id="rId11"/>
    <p:sldId id="279" r:id="rId12"/>
    <p:sldId id="280" r:id="rId13"/>
    <p:sldId id="283" r:id="rId14"/>
    <p:sldId id="284" r:id="rId15"/>
    <p:sldId id="285" r:id="rId16"/>
    <p:sldId id="286" r:id="rId17"/>
    <p:sldId id="287" r:id="rId18"/>
    <p:sldId id="288" r:id="rId19"/>
    <p:sldId id="311" r:id="rId20"/>
    <p:sldId id="312" r:id="rId21"/>
    <p:sldId id="313" r:id="rId22"/>
    <p:sldId id="310" r:id="rId23"/>
    <p:sldId id="290" r:id="rId24"/>
    <p:sldId id="291" r:id="rId25"/>
    <p:sldId id="292" r:id="rId26"/>
    <p:sldId id="314" r:id="rId27"/>
    <p:sldId id="294" r:id="rId28"/>
    <p:sldId id="295" r:id="rId29"/>
    <p:sldId id="296" r:id="rId30"/>
    <p:sldId id="297" r:id="rId31"/>
    <p:sldId id="298" r:id="rId32"/>
    <p:sldId id="317" r:id="rId33"/>
    <p:sldId id="318" r:id="rId34"/>
    <p:sldId id="315" r:id="rId35"/>
    <p:sldId id="316" r:id="rId36"/>
    <p:sldId id="301" r:id="rId37"/>
    <p:sldId id="302" r:id="rId38"/>
    <p:sldId id="321" r:id="rId39"/>
    <p:sldId id="319" r:id="rId40"/>
    <p:sldId id="320" r:id="rId41"/>
    <p:sldId id="322" r:id="rId42"/>
    <p:sldId id="323" r:id="rId43"/>
    <p:sldId id="324" r:id="rId44"/>
    <p:sldId id="325" r:id="rId45"/>
    <p:sldId id="326" r:id="rId46"/>
    <p:sldId id="331" r:id="rId47"/>
    <p:sldId id="327" r:id="rId48"/>
    <p:sldId id="329" r:id="rId49"/>
    <p:sldId id="330" r:id="rId50"/>
    <p:sldId id="328" r:id="rId51"/>
    <p:sldId id="304" r:id="rId52"/>
    <p:sldId id="305" r:id="rId53"/>
    <p:sldId id="332" r:id="rId54"/>
    <p:sldId id="333"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521"/>
    <a:srgbClr val="F9971F"/>
    <a:srgbClr val="FA9C1A"/>
    <a:srgbClr val="FFFFFF"/>
    <a:srgbClr val="EEEEEE"/>
    <a:srgbClr val="D12C3B"/>
    <a:srgbClr val="F88C1D"/>
    <a:srgbClr val="FA9E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00" autoAdjust="0"/>
    <p:restoredTop sz="96234"/>
  </p:normalViewPr>
  <p:slideViewPr>
    <p:cSldViewPr snapToGrid="0" showGuides="1">
      <p:cViewPr varScale="1">
        <p:scale>
          <a:sx n="120" d="100"/>
          <a:sy n="120" d="100"/>
        </p:scale>
        <p:origin x="848" y="184"/>
      </p:cViewPr>
      <p:guideLst>
        <p:guide orient="horz" pos="2160"/>
        <p:guide pos="3840"/>
      </p:guideLst>
    </p:cSldViewPr>
  </p:slideViewPr>
  <p:notesTextViewPr>
    <p:cViewPr>
      <p:scale>
        <a:sx n="1" d="1"/>
        <a:sy n="1" d="1"/>
      </p:scale>
      <p:origin x="0" y="0"/>
    </p:cViewPr>
  </p:notesTextViewPr>
  <p:notesViewPr>
    <p:cSldViewPr snapToGrid="0" showGuides="1">
      <p:cViewPr varScale="1">
        <p:scale>
          <a:sx n="94" d="100"/>
          <a:sy n="94" d="100"/>
        </p:scale>
        <p:origin x="4136"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1E2E52-5D0F-4FA4-8A1C-A52E51AACF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90F645C-246F-4A86-B1A7-DD8B4D370D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B5F3F0-778A-4C46-9A38-4B47AA41A94B}"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1F68679D-1101-4320-AE9C-41E75CD549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CEDA5CE5-2C8A-4156-9EB0-AD080C1775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AA986C-6B0D-45A1-B792-D7E42DB12E97}" type="slidenum">
              <a:rPr lang="zh-CN" altLang="en-US" smtClean="0"/>
              <a:t>‹#›</a:t>
            </a:fld>
            <a:endParaRPr lang="zh-CN" altLang="en-US"/>
          </a:p>
        </p:txBody>
      </p:sp>
    </p:spTree>
    <p:extLst>
      <p:ext uri="{BB962C8B-B14F-4D97-AF65-F5344CB8AC3E}">
        <p14:creationId xmlns:p14="http://schemas.microsoft.com/office/powerpoint/2010/main" val="3302064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7A6BB-544C-5B44-B1DB-9E72BF4D59CA}" type="datetimeFigureOut">
              <a:rPr kumimoji="1" lang="zh-CN" altLang="en-US" smtClean="0"/>
              <a:t>2022/1/27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050CF-B413-154C-8FAA-E265AEFDBCD8}" type="slidenum">
              <a:rPr kumimoji="1" lang="zh-CN" altLang="en-US" smtClean="0"/>
              <a:t>‹#›</a:t>
            </a:fld>
            <a:endParaRPr kumimoji="1" lang="zh-CN" altLang="en-US"/>
          </a:p>
        </p:txBody>
      </p:sp>
    </p:spTree>
    <p:extLst>
      <p:ext uri="{BB962C8B-B14F-4D97-AF65-F5344CB8AC3E}">
        <p14:creationId xmlns:p14="http://schemas.microsoft.com/office/powerpoint/2010/main" val="1695227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a:t>
            </a:fld>
            <a:endParaRPr kumimoji="1" lang="zh-CN" altLang="en-US"/>
          </a:p>
        </p:txBody>
      </p:sp>
    </p:spTree>
    <p:extLst>
      <p:ext uri="{BB962C8B-B14F-4D97-AF65-F5344CB8AC3E}">
        <p14:creationId xmlns:p14="http://schemas.microsoft.com/office/powerpoint/2010/main" val="37435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14</a:t>
            </a:fld>
            <a:endParaRPr kumimoji="1" lang="zh-CN" altLang="en-US"/>
          </a:p>
        </p:txBody>
      </p:sp>
    </p:spTree>
    <p:extLst>
      <p:ext uri="{BB962C8B-B14F-4D97-AF65-F5344CB8AC3E}">
        <p14:creationId xmlns:p14="http://schemas.microsoft.com/office/powerpoint/2010/main" val="140743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15</a:t>
            </a:fld>
            <a:endParaRPr kumimoji="1" lang="zh-CN" altLang="en-US"/>
          </a:p>
        </p:txBody>
      </p:sp>
    </p:spTree>
    <p:extLst>
      <p:ext uri="{BB962C8B-B14F-4D97-AF65-F5344CB8AC3E}">
        <p14:creationId xmlns:p14="http://schemas.microsoft.com/office/powerpoint/2010/main" val="3617447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16</a:t>
            </a:fld>
            <a:endParaRPr kumimoji="1" lang="zh-CN" altLang="en-US"/>
          </a:p>
        </p:txBody>
      </p:sp>
    </p:spTree>
    <p:extLst>
      <p:ext uri="{BB962C8B-B14F-4D97-AF65-F5344CB8AC3E}">
        <p14:creationId xmlns:p14="http://schemas.microsoft.com/office/powerpoint/2010/main" val="1038205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17</a:t>
            </a:fld>
            <a:endParaRPr kumimoji="1" lang="zh-CN" altLang="en-US"/>
          </a:p>
        </p:txBody>
      </p:sp>
    </p:spTree>
    <p:extLst>
      <p:ext uri="{BB962C8B-B14F-4D97-AF65-F5344CB8AC3E}">
        <p14:creationId xmlns:p14="http://schemas.microsoft.com/office/powerpoint/2010/main" val="3427962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18</a:t>
            </a:fld>
            <a:endParaRPr kumimoji="1" lang="zh-CN" altLang="en-US"/>
          </a:p>
        </p:txBody>
      </p:sp>
    </p:spTree>
    <p:extLst>
      <p:ext uri="{BB962C8B-B14F-4D97-AF65-F5344CB8AC3E}">
        <p14:creationId xmlns:p14="http://schemas.microsoft.com/office/powerpoint/2010/main" val="88812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19</a:t>
            </a:fld>
            <a:endParaRPr kumimoji="1" lang="zh-CN" altLang="en-US"/>
          </a:p>
        </p:txBody>
      </p:sp>
    </p:spTree>
    <p:extLst>
      <p:ext uri="{BB962C8B-B14F-4D97-AF65-F5344CB8AC3E}">
        <p14:creationId xmlns:p14="http://schemas.microsoft.com/office/powerpoint/2010/main" val="229479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20</a:t>
            </a:fld>
            <a:endParaRPr kumimoji="1" lang="zh-CN" altLang="en-US"/>
          </a:p>
        </p:txBody>
      </p:sp>
    </p:spTree>
    <p:extLst>
      <p:ext uri="{BB962C8B-B14F-4D97-AF65-F5344CB8AC3E}">
        <p14:creationId xmlns:p14="http://schemas.microsoft.com/office/powerpoint/2010/main" val="389065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21</a:t>
            </a:fld>
            <a:endParaRPr kumimoji="1" lang="zh-CN" altLang="en-US"/>
          </a:p>
        </p:txBody>
      </p:sp>
    </p:spTree>
    <p:extLst>
      <p:ext uri="{BB962C8B-B14F-4D97-AF65-F5344CB8AC3E}">
        <p14:creationId xmlns:p14="http://schemas.microsoft.com/office/powerpoint/2010/main" val="3622233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22</a:t>
            </a:fld>
            <a:endParaRPr kumimoji="1" lang="zh-CN" altLang="en-US"/>
          </a:p>
        </p:txBody>
      </p:sp>
    </p:spTree>
    <p:extLst>
      <p:ext uri="{BB962C8B-B14F-4D97-AF65-F5344CB8AC3E}">
        <p14:creationId xmlns:p14="http://schemas.microsoft.com/office/powerpoint/2010/main" val="251496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23</a:t>
            </a:fld>
            <a:endParaRPr kumimoji="1" lang="zh-CN" altLang="en-US"/>
          </a:p>
        </p:txBody>
      </p:sp>
    </p:spTree>
    <p:extLst>
      <p:ext uri="{BB962C8B-B14F-4D97-AF65-F5344CB8AC3E}">
        <p14:creationId xmlns:p14="http://schemas.microsoft.com/office/powerpoint/2010/main" val="269087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a:t>
            </a:fld>
            <a:endParaRPr kumimoji="1" lang="zh-CN" altLang="en-US"/>
          </a:p>
        </p:txBody>
      </p:sp>
    </p:spTree>
    <p:extLst>
      <p:ext uri="{BB962C8B-B14F-4D97-AF65-F5344CB8AC3E}">
        <p14:creationId xmlns:p14="http://schemas.microsoft.com/office/powerpoint/2010/main" val="3454782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24</a:t>
            </a:fld>
            <a:endParaRPr kumimoji="1" lang="zh-CN" altLang="en-US"/>
          </a:p>
        </p:txBody>
      </p:sp>
    </p:spTree>
    <p:extLst>
      <p:ext uri="{BB962C8B-B14F-4D97-AF65-F5344CB8AC3E}">
        <p14:creationId xmlns:p14="http://schemas.microsoft.com/office/powerpoint/2010/main" val="3137267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25</a:t>
            </a:fld>
            <a:endParaRPr kumimoji="1" lang="zh-CN" altLang="en-US"/>
          </a:p>
        </p:txBody>
      </p:sp>
    </p:spTree>
    <p:extLst>
      <p:ext uri="{BB962C8B-B14F-4D97-AF65-F5344CB8AC3E}">
        <p14:creationId xmlns:p14="http://schemas.microsoft.com/office/powerpoint/2010/main" val="412069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26</a:t>
            </a:fld>
            <a:endParaRPr kumimoji="1" lang="zh-CN" altLang="en-US"/>
          </a:p>
        </p:txBody>
      </p:sp>
    </p:spTree>
    <p:extLst>
      <p:ext uri="{BB962C8B-B14F-4D97-AF65-F5344CB8AC3E}">
        <p14:creationId xmlns:p14="http://schemas.microsoft.com/office/powerpoint/2010/main" val="1658903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27</a:t>
            </a:fld>
            <a:endParaRPr kumimoji="1" lang="zh-CN" altLang="en-US"/>
          </a:p>
        </p:txBody>
      </p:sp>
    </p:spTree>
    <p:extLst>
      <p:ext uri="{BB962C8B-B14F-4D97-AF65-F5344CB8AC3E}">
        <p14:creationId xmlns:p14="http://schemas.microsoft.com/office/powerpoint/2010/main" val="12726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28</a:t>
            </a:fld>
            <a:endParaRPr kumimoji="1" lang="zh-CN" altLang="en-US"/>
          </a:p>
        </p:txBody>
      </p:sp>
    </p:spTree>
    <p:extLst>
      <p:ext uri="{BB962C8B-B14F-4D97-AF65-F5344CB8AC3E}">
        <p14:creationId xmlns:p14="http://schemas.microsoft.com/office/powerpoint/2010/main" val="2369917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29</a:t>
            </a:fld>
            <a:endParaRPr kumimoji="1" lang="zh-CN" altLang="en-US"/>
          </a:p>
        </p:txBody>
      </p:sp>
    </p:spTree>
    <p:extLst>
      <p:ext uri="{BB962C8B-B14F-4D97-AF65-F5344CB8AC3E}">
        <p14:creationId xmlns:p14="http://schemas.microsoft.com/office/powerpoint/2010/main" val="1344647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30</a:t>
            </a:fld>
            <a:endParaRPr kumimoji="1" lang="zh-CN" altLang="en-US"/>
          </a:p>
        </p:txBody>
      </p:sp>
    </p:spTree>
    <p:extLst>
      <p:ext uri="{BB962C8B-B14F-4D97-AF65-F5344CB8AC3E}">
        <p14:creationId xmlns:p14="http://schemas.microsoft.com/office/powerpoint/2010/main" val="2031488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31</a:t>
            </a:fld>
            <a:endParaRPr kumimoji="1" lang="zh-CN" altLang="en-US"/>
          </a:p>
        </p:txBody>
      </p:sp>
    </p:spTree>
    <p:extLst>
      <p:ext uri="{BB962C8B-B14F-4D97-AF65-F5344CB8AC3E}">
        <p14:creationId xmlns:p14="http://schemas.microsoft.com/office/powerpoint/2010/main" val="1175068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32</a:t>
            </a:fld>
            <a:endParaRPr kumimoji="1" lang="zh-CN" altLang="en-US"/>
          </a:p>
        </p:txBody>
      </p:sp>
    </p:spTree>
    <p:extLst>
      <p:ext uri="{BB962C8B-B14F-4D97-AF65-F5344CB8AC3E}">
        <p14:creationId xmlns:p14="http://schemas.microsoft.com/office/powerpoint/2010/main" val="2736955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33</a:t>
            </a:fld>
            <a:endParaRPr kumimoji="1" lang="zh-CN" altLang="en-US"/>
          </a:p>
        </p:txBody>
      </p:sp>
    </p:spTree>
    <p:extLst>
      <p:ext uri="{BB962C8B-B14F-4D97-AF65-F5344CB8AC3E}">
        <p14:creationId xmlns:p14="http://schemas.microsoft.com/office/powerpoint/2010/main" val="52065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5</a:t>
            </a:fld>
            <a:endParaRPr kumimoji="1" lang="zh-CN" altLang="en-US"/>
          </a:p>
        </p:txBody>
      </p:sp>
    </p:spTree>
    <p:extLst>
      <p:ext uri="{BB962C8B-B14F-4D97-AF65-F5344CB8AC3E}">
        <p14:creationId xmlns:p14="http://schemas.microsoft.com/office/powerpoint/2010/main" val="2742240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34</a:t>
            </a:fld>
            <a:endParaRPr kumimoji="1" lang="zh-CN" altLang="en-US"/>
          </a:p>
        </p:txBody>
      </p:sp>
    </p:spTree>
    <p:extLst>
      <p:ext uri="{BB962C8B-B14F-4D97-AF65-F5344CB8AC3E}">
        <p14:creationId xmlns:p14="http://schemas.microsoft.com/office/powerpoint/2010/main" val="2674319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35</a:t>
            </a:fld>
            <a:endParaRPr kumimoji="1" lang="zh-CN" altLang="en-US"/>
          </a:p>
        </p:txBody>
      </p:sp>
    </p:spTree>
    <p:extLst>
      <p:ext uri="{BB962C8B-B14F-4D97-AF65-F5344CB8AC3E}">
        <p14:creationId xmlns:p14="http://schemas.microsoft.com/office/powerpoint/2010/main" val="1010296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36</a:t>
            </a:fld>
            <a:endParaRPr kumimoji="1" lang="zh-CN" altLang="en-US"/>
          </a:p>
        </p:txBody>
      </p:sp>
    </p:spTree>
    <p:extLst>
      <p:ext uri="{BB962C8B-B14F-4D97-AF65-F5344CB8AC3E}">
        <p14:creationId xmlns:p14="http://schemas.microsoft.com/office/powerpoint/2010/main" val="268184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37</a:t>
            </a:fld>
            <a:endParaRPr kumimoji="1" lang="zh-CN" altLang="en-US"/>
          </a:p>
        </p:txBody>
      </p:sp>
    </p:spTree>
    <p:extLst>
      <p:ext uri="{BB962C8B-B14F-4D97-AF65-F5344CB8AC3E}">
        <p14:creationId xmlns:p14="http://schemas.microsoft.com/office/powerpoint/2010/main" val="993478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38</a:t>
            </a:fld>
            <a:endParaRPr kumimoji="1" lang="zh-CN" altLang="en-US"/>
          </a:p>
        </p:txBody>
      </p:sp>
    </p:spTree>
    <p:extLst>
      <p:ext uri="{BB962C8B-B14F-4D97-AF65-F5344CB8AC3E}">
        <p14:creationId xmlns:p14="http://schemas.microsoft.com/office/powerpoint/2010/main" val="4008764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39</a:t>
            </a:fld>
            <a:endParaRPr kumimoji="1" lang="zh-CN" altLang="en-US"/>
          </a:p>
        </p:txBody>
      </p:sp>
    </p:spTree>
    <p:extLst>
      <p:ext uri="{BB962C8B-B14F-4D97-AF65-F5344CB8AC3E}">
        <p14:creationId xmlns:p14="http://schemas.microsoft.com/office/powerpoint/2010/main" val="536196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40</a:t>
            </a:fld>
            <a:endParaRPr kumimoji="1" lang="zh-CN" altLang="en-US"/>
          </a:p>
        </p:txBody>
      </p:sp>
    </p:spTree>
    <p:extLst>
      <p:ext uri="{BB962C8B-B14F-4D97-AF65-F5344CB8AC3E}">
        <p14:creationId xmlns:p14="http://schemas.microsoft.com/office/powerpoint/2010/main" val="2366753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41</a:t>
            </a:fld>
            <a:endParaRPr kumimoji="1" lang="zh-CN" altLang="en-US"/>
          </a:p>
        </p:txBody>
      </p:sp>
    </p:spTree>
    <p:extLst>
      <p:ext uri="{BB962C8B-B14F-4D97-AF65-F5344CB8AC3E}">
        <p14:creationId xmlns:p14="http://schemas.microsoft.com/office/powerpoint/2010/main" val="2353341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这里应当有演示。</a:t>
            </a: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42</a:t>
            </a:fld>
            <a:endParaRPr kumimoji="1" lang="zh-CN" altLang="en-US"/>
          </a:p>
        </p:txBody>
      </p:sp>
    </p:spTree>
    <p:extLst>
      <p:ext uri="{BB962C8B-B14F-4D97-AF65-F5344CB8AC3E}">
        <p14:creationId xmlns:p14="http://schemas.microsoft.com/office/powerpoint/2010/main" val="597510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43</a:t>
            </a:fld>
            <a:endParaRPr kumimoji="1" lang="zh-CN" altLang="en-US"/>
          </a:p>
        </p:txBody>
      </p:sp>
    </p:spTree>
    <p:extLst>
      <p:ext uri="{BB962C8B-B14F-4D97-AF65-F5344CB8AC3E}">
        <p14:creationId xmlns:p14="http://schemas.microsoft.com/office/powerpoint/2010/main" val="121953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6</a:t>
            </a:fld>
            <a:endParaRPr kumimoji="1" lang="zh-CN" altLang="en-US"/>
          </a:p>
        </p:txBody>
      </p:sp>
    </p:spTree>
    <p:extLst>
      <p:ext uri="{BB962C8B-B14F-4D97-AF65-F5344CB8AC3E}">
        <p14:creationId xmlns:p14="http://schemas.microsoft.com/office/powerpoint/2010/main" val="2316969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44</a:t>
            </a:fld>
            <a:endParaRPr kumimoji="1" lang="zh-CN" altLang="en-US"/>
          </a:p>
        </p:txBody>
      </p:sp>
    </p:spTree>
    <p:extLst>
      <p:ext uri="{BB962C8B-B14F-4D97-AF65-F5344CB8AC3E}">
        <p14:creationId xmlns:p14="http://schemas.microsoft.com/office/powerpoint/2010/main" val="4016951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45</a:t>
            </a:fld>
            <a:endParaRPr kumimoji="1" lang="zh-CN" altLang="en-US"/>
          </a:p>
        </p:txBody>
      </p:sp>
    </p:spTree>
    <p:extLst>
      <p:ext uri="{BB962C8B-B14F-4D97-AF65-F5344CB8AC3E}">
        <p14:creationId xmlns:p14="http://schemas.microsoft.com/office/powerpoint/2010/main" val="3473214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这里应当有演示。</a:t>
            </a: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46</a:t>
            </a:fld>
            <a:endParaRPr kumimoji="1" lang="zh-CN" altLang="en-US"/>
          </a:p>
        </p:txBody>
      </p:sp>
    </p:spTree>
    <p:extLst>
      <p:ext uri="{BB962C8B-B14F-4D97-AF65-F5344CB8AC3E}">
        <p14:creationId xmlns:p14="http://schemas.microsoft.com/office/powerpoint/2010/main" val="4217863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47</a:t>
            </a:fld>
            <a:endParaRPr kumimoji="1" lang="zh-CN" altLang="en-US"/>
          </a:p>
        </p:txBody>
      </p:sp>
    </p:spTree>
    <p:extLst>
      <p:ext uri="{BB962C8B-B14F-4D97-AF65-F5344CB8AC3E}">
        <p14:creationId xmlns:p14="http://schemas.microsoft.com/office/powerpoint/2010/main" val="1421350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48</a:t>
            </a:fld>
            <a:endParaRPr kumimoji="1" lang="zh-CN" altLang="en-US"/>
          </a:p>
        </p:txBody>
      </p:sp>
    </p:spTree>
    <p:extLst>
      <p:ext uri="{BB962C8B-B14F-4D97-AF65-F5344CB8AC3E}">
        <p14:creationId xmlns:p14="http://schemas.microsoft.com/office/powerpoint/2010/main" val="758431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49</a:t>
            </a:fld>
            <a:endParaRPr kumimoji="1" lang="zh-CN" altLang="en-US"/>
          </a:p>
        </p:txBody>
      </p:sp>
    </p:spTree>
    <p:extLst>
      <p:ext uri="{BB962C8B-B14F-4D97-AF65-F5344CB8AC3E}">
        <p14:creationId xmlns:p14="http://schemas.microsoft.com/office/powerpoint/2010/main" val="277128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50</a:t>
            </a:fld>
            <a:endParaRPr kumimoji="1" lang="zh-CN" altLang="en-US"/>
          </a:p>
        </p:txBody>
      </p:sp>
    </p:spTree>
    <p:extLst>
      <p:ext uri="{BB962C8B-B14F-4D97-AF65-F5344CB8AC3E}">
        <p14:creationId xmlns:p14="http://schemas.microsoft.com/office/powerpoint/2010/main" val="2860227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52</a:t>
            </a:fld>
            <a:endParaRPr kumimoji="1" lang="zh-CN" altLang="en-US"/>
          </a:p>
        </p:txBody>
      </p:sp>
    </p:spTree>
    <p:extLst>
      <p:ext uri="{BB962C8B-B14F-4D97-AF65-F5344CB8AC3E}">
        <p14:creationId xmlns:p14="http://schemas.microsoft.com/office/powerpoint/2010/main" val="426486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7</a:t>
            </a:fld>
            <a:endParaRPr kumimoji="1" lang="zh-CN" altLang="en-US"/>
          </a:p>
        </p:txBody>
      </p:sp>
    </p:spTree>
    <p:extLst>
      <p:ext uri="{BB962C8B-B14F-4D97-AF65-F5344CB8AC3E}">
        <p14:creationId xmlns:p14="http://schemas.microsoft.com/office/powerpoint/2010/main" val="245788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10</a:t>
            </a:fld>
            <a:endParaRPr kumimoji="1" lang="zh-CN" altLang="en-US"/>
          </a:p>
        </p:txBody>
      </p:sp>
    </p:spTree>
    <p:extLst>
      <p:ext uri="{BB962C8B-B14F-4D97-AF65-F5344CB8AC3E}">
        <p14:creationId xmlns:p14="http://schemas.microsoft.com/office/powerpoint/2010/main" val="415222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11</a:t>
            </a:fld>
            <a:endParaRPr kumimoji="1" lang="zh-CN" altLang="en-US"/>
          </a:p>
        </p:txBody>
      </p:sp>
    </p:spTree>
    <p:extLst>
      <p:ext uri="{BB962C8B-B14F-4D97-AF65-F5344CB8AC3E}">
        <p14:creationId xmlns:p14="http://schemas.microsoft.com/office/powerpoint/2010/main" val="367423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最主要的一点，框架的模块设计也会充分考虑稳定性因素，仅会将一些</a:t>
            </a:r>
            <a:r>
              <a:rPr lang="zh-CN" altLang="en-US" sz="1200" b="1" i="0" kern="1200" dirty="0">
                <a:solidFill>
                  <a:schemeClr val="tx1"/>
                </a:solidFill>
                <a:effectLst/>
                <a:latin typeface="+mn-lt"/>
                <a:ea typeface="+mn-ea"/>
                <a:cs typeface="+mn-cs"/>
              </a:rPr>
              <a:t>通用性的核心模块</a:t>
            </a:r>
            <a:r>
              <a:rPr lang="zh-CN" altLang="en-US" sz="1200" b="0" i="0" kern="1200" dirty="0">
                <a:solidFill>
                  <a:schemeClr val="tx1"/>
                </a:solidFill>
                <a:effectLst/>
                <a:latin typeface="+mn-lt"/>
                <a:ea typeface="+mn-ea"/>
                <a:cs typeface="+mn-cs"/>
              </a:rPr>
              <a:t>按照</a:t>
            </a:r>
            <a:r>
              <a:rPr lang="en" altLang="zh-CN" sz="1200" b="0" i="0" kern="1200" dirty="0">
                <a:solidFill>
                  <a:schemeClr val="tx1"/>
                </a:solidFill>
                <a:effectLst/>
                <a:latin typeface="+mn-lt"/>
                <a:ea typeface="+mn-ea"/>
                <a:cs typeface="+mn-cs"/>
              </a:rPr>
              <a:t>CCP</a:t>
            </a:r>
            <a:r>
              <a:rPr lang="zh-CN" altLang="en-US" sz="1200" b="0" i="0" kern="1200" dirty="0">
                <a:solidFill>
                  <a:schemeClr val="tx1"/>
                </a:solidFill>
                <a:effectLst/>
                <a:latin typeface="+mn-lt"/>
                <a:ea typeface="+mn-ea"/>
                <a:cs typeface="+mn-cs"/>
              </a:rPr>
              <a:t>进行管理，并不会包含特定业务的逻辑封装，因为涉及到特定业务的功能逻辑实现将会为框架模块带来更多的不稳定变化。</a:t>
            </a:r>
          </a:p>
          <a:p>
            <a:r>
              <a:rPr lang="zh-CN" altLang="en-US" sz="1200" b="0" i="0" kern="1200" dirty="0">
                <a:solidFill>
                  <a:schemeClr val="tx1"/>
                </a:solidFill>
                <a:effectLst/>
                <a:latin typeface="+mn-lt"/>
                <a:ea typeface="+mn-ea"/>
                <a:cs typeface="+mn-cs"/>
              </a:rPr>
              <a:t>在保证一定的稳定性前提下，模块的版本发布按照框架统一的迭代开发计划进行，除了必要的</a:t>
            </a:r>
            <a:r>
              <a:rPr lang="en" altLang="zh-CN" sz="1200" b="0" i="0" kern="1200" dirty="0">
                <a:solidFill>
                  <a:schemeClr val="tx1"/>
                </a:solidFill>
                <a:effectLst/>
                <a:latin typeface="+mn-lt"/>
                <a:ea typeface="+mn-ea"/>
                <a:cs typeface="+mn-cs"/>
              </a:rPr>
              <a:t>hot fix</a:t>
            </a:r>
            <a:r>
              <a:rPr lang="zh-CN" altLang="en-US" sz="1200" b="0" i="0" kern="1200" dirty="0">
                <a:solidFill>
                  <a:schemeClr val="tx1"/>
                </a:solidFill>
                <a:effectLst/>
                <a:latin typeface="+mn-lt"/>
                <a:ea typeface="+mn-ea"/>
                <a:cs typeface="+mn-cs"/>
              </a:rPr>
              <a:t>之外，版本发布设置有固定的时间窗口，以保证框架核心的稳定性。因此，框架通过模块聚合的方式进行版本管理，不仅没有增加框架的版本发布频次，反而降低了框架的版本发布频次，使得框架中的模块版本更加稳定。</a:t>
            </a: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12</a:t>
            </a:fld>
            <a:endParaRPr kumimoji="1" lang="zh-CN" altLang="en-US"/>
          </a:p>
        </p:txBody>
      </p:sp>
    </p:spTree>
    <p:extLst>
      <p:ext uri="{BB962C8B-B14F-4D97-AF65-F5344CB8AC3E}">
        <p14:creationId xmlns:p14="http://schemas.microsoft.com/office/powerpoint/2010/main" val="284276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软件行业和建筑行业比较像，如果说我们的产品是一栋高楼大厦，那么程序代码就是建筑高楼的砖坯（我们每天的工作就像是在不停</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搬砖</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）。如果说软件架构是高屋建瓴，那么程序代码是软件架构能够准确落地的关键构成。</a:t>
            </a:r>
          </a:p>
          <a:p>
            <a:r>
              <a:rPr lang="zh-CN" altLang="en-US" sz="1200" b="0" i="0" kern="1200" dirty="0">
                <a:solidFill>
                  <a:schemeClr val="tx1"/>
                </a:solidFill>
                <a:effectLst/>
                <a:latin typeface="+mn-lt"/>
                <a:ea typeface="+mn-ea"/>
                <a:cs typeface="+mn-cs"/>
              </a:rPr>
              <a:t>程序代码如此重要，那么开发框架的重要性不言而喻。开发框架着力于代码层面，解决通用性的技术问题，目的是使得开发人员能够将精力关注于业务本身、辅助软件架构能够快速响应业务变化、提高软件的整体开发和维护效率。</a:t>
            </a:r>
          </a:p>
        </p:txBody>
      </p:sp>
      <p:sp>
        <p:nvSpPr>
          <p:cNvPr id="4" name="灯片编号占位符 3"/>
          <p:cNvSpPr>
            <a:spLocks noGrp="1"/>
          </p:cNvSpPr>
          <p:nvPr>
            <p:ph type="sldNum" sz="quarter" idx="5"/>
          </p:nvPr>
        </p:nvSpPr>
        <p:spPr/>
        <p:txBody>
          <a:bodyPr/>
          <a:lstStyle/>
          <a:p>
            <a:fld id="{F90050CF-B413-154C-8FAA-E265AEFDBCD8}" type="slidenum">
              <a:rPr kumimoji="1" lang="zh-CN" altLang="en-US" smtClean="0"/>
              <a:t>13</a:t>
            </a:fld>
            <a:endParaRPr kumimoji="1" lang="zh-CN" altLang="en-US"/>
          </a:p>
        </p:txBody>
      </p:sp>
    </p:spTree>
    <p:extLst>
      <p:ext uri="{BB962C8B-B14F-4D97-AF65-F5344CB8AC3E}">
        <p14:creationId xmlns:p14="http://schemas.microsoft.com/office/powerpoint/2010/main" val="31817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标题幻灯片">
    <p:spTree>
      <p:nvGrpSpPr>
        <p:cNvPr id="1" name=""/>
        <p:cNvGrpSpPr/>
        <p:nvPr/>
      </p:nvGrpSpPr>
      <p:grpSpPr>
        <a:xfrm>
          <a:off x="0" y="0"/>
          <a:ext cx="0" cy="0"/>
          <a:chOff x="0" y="0"/>
          <a:chExt cx="0" cy="0"/>
        </a:xfrm>
      </p:grpSpPr>
      <p:sp>
        <p:nvSpPr>
          <p:cNvPr id="1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751725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reserve="1">
  <p:cSld name="满色">
    <p:spTree>
      <p:nvGrpSpPr>
        <p:cNvPr id="1" name=""/>
        <p:cNvGrpSpPr/>
        <p:nvPr/>
      </p:nvGrpSpPr>
      <p:grpSpPr>
        <a:xfrm>
          <a:off x="0" y="0"/>
          <a:ext cx="0" cy="0"/>
          <a:chOff x="0" y="0"/>
          <a:chExt cx="0" cy="0"/>
        </a:xfrm>
      </p:grpSpPr>
      <p:sp>
        <p:nvSpPr>
          <p:cNvPr id="131" name="矩形 7"/>
          <p:cNvSpPr/>
          <p:nvPr/>
        </p:nvSpPr>
        <p:spPr>
          <a:xfrm>
            <a:off x="0" y="0"/>
            <a:ext cx="12192000" cy="6858000"/>
          </a:xfrm>
          <a:prstGeom prst="rect">
            <a:avLst/>
          </a:prstGeom>
          <a:gradFill>
            <a:gsLst>
              <a:gs pos="0">
                <a:srgbClr val="F38521"/>
              </a:gs>
              <a:gs pos="100000">
                <a:srgbClr val="FA9C1A"/>
              </a:gs>
            </a:gsLst>
            <a:lin ang="8100000"/>
          </a:gradFill>
          <a:ln w="12700">
            <a:miter lim="400000"/>
          </a:ln>
        </p:spPr>
        <p:txBody>
          <a:bodyPr lIns="45719" rIns="45719" anchor="ctr"/>
          <a:lstStyle/>
          <a:p>
            <a:pPr algn="ctr">
              <a:defRPr>
                <a:solidFill>
                  <a:srgbClr val="FFFFFF"/>
                </a:solidFill>
              </a:defRPr>
            </a:pPr>
            <a:endParaRPr/>
          </a:p>
        </p:txBody>
      </p:sp>
      <p:grpSp>
        <p:nvGrpSpPr>
          <p:cNvPr id="137" name="成组"/>
          <p:cNvGrpSpPr/>
          <p:nvPr/>
        </p:nvGrpSpPr>
        <p:grpSpPr>
          <a:xfrm>
            <a:off x="248998" y="5910658"/>
            <a:ext cx="12348842" cy="1267377"/>
            <a:chOff x="0" y="0"/>
            <a:chExt cx="12348840" cy="1267376"/>
          </a:xfrm>
        </p:grpSpPr>
        <p:sp>
          <p:nvSpPr>
            <p:cNvPr id="132" name="Google Shape;144;p14"/>
            <p:cNvSpPr/>
            <p:nvPr/>
          </p:nvSpPr>
          <p:spPr>
            <a:xfrm>
              <a:off x="0" y="638578"/>
              <a:ext cx="8762327"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grpSp>
          <p:nvGrpSpPr>
            <p:cNvPr id="136" name="成组"/>
            <p:cNvGrpSpPr/>
            <p:nvPr/>
          </p:nvGrpSpPr>
          <p:grpSpPr>
            <a:xfrm>
              <a:off x="9068506" y="0"/>
              <a:ext cx="3280335" cy="1267377"/>
              <a:chOff x="0" y="0"/>
              <a:chExt cx="3280334" cy="1267376"/>
            </a:xfrm>
          </p:grpSpPr>
          <p:pic>
            <p:nvPicPr>
              <p:cNvPr id="133" name="图片 9" descr="图片 9"/>
              <p:cNvPicPr>
                <a:picLocks noChangeAspect="1"/>
              </p:cNvPicPr>
              <p:nvPr/>
            </p:nvPicPr>
            <p:blipFill>
              <a:blip r:embed="rId2"/>
              <a:stretch>
                <a:fillRect/>
              </a:stretch>
            </p:blipFill>
            <p:spPr>
              <a:xfrm>
                <a:off x="0" y="389693"/>
                <a:ext cx="833120" cy="487991"/>
              </a:xfrm>
              <a:prstGeom prst="rect">
                <a:avLst/>
              </a:prstGeom>
              <a:ln w="12700" cap="flat">
                <a:noFill/>
                <a:miter lim="400000"/>
              </a:ln>
              <a:effectLst/>
            </p:spPr>
          </p:pic>
          <p:pic>
            <p:nvPicPr>
              <p:cNvPr id="134" name="腾源会白底.png" descr="腾源会白底.png"/>
              <p:cNvPicPr>
                <a:picLocks noChangeAspect="1"/>
              </p:cNvPicPr>
              <p:nvPr/>
            </p:nvPicPr>
            <p:blipFill>
              <a:blip r:embed="rId3"/>
              <a:stretch>
                <a:fillRect/>
              </a:stretch>
            </p:blipFill>
            <p:spPr>
              <a:xfrm>
                <a:off x="583638" y="0"/>
                <a:ext cx="2696697" cy="1267377"/>
              </a:xfrm>
              <a:prstGeom prst="rect">
                <a:avLst/>
              </a:prstGeom>
              <a:ln w="12700" cap="flat">
                <a:noFill/>
                <a:miter lim="400000"/>
              </a:ln>
              <a:effectLst/>
            </p:spPr>
          </p:pic>
          <p:sp>
            <p:nvSpPr>
              <p:cNvPr id="135" name="线条"/>
              <p:cNvSpPr/>
              <p:nvPr/>
            </p:nvSpPr>
            <p:spPr>
              <a:xfrm>
                <a:off x="996039"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grpSp>
      <p:sp>
        <p:nvSpPr>
          <p:cNvPr id="13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41397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引用">
    <p:spTree>
      <p:nvGrpSpPr>
        <p:cNvPr id="1" name=""/>
        <p:cNvGrpSpPr/>
        <p:nvPr/>
      </p:nvGrpSpPr>
      <p:grpSpPr>
        <a:xfrm>
          <a:off x="0" y="0"/>
          <a:ext cx="0" cy="0"/>
          <a:chOff x="0" y="0"/>
          <a:chExt cx="0" cy="0"/>
        </a:xfrm>
      </p:grpSpPr>
      <p:sp>
        <p:nvSpPr>
          <p:cNvPr id="19" name="矩形 5"/>
          <p:cNvSpPr/>
          <p:nvPr/>
        </p:nvSpPr>
        <p:spPr>
          <a:xfrm>
            <a:off x="0" y="0"/>
            <a:ext cx="12192000" cy="6858000"/>
          </a:xfrm>
          <a:prstGeom prst="rect">
            <a:avLst/>
          </a:prstGeom>
          <a:gradFill>
            <a:gsLst>
              <a:gs pos="0">
                <a:srgbClr val="F38521"/>
              </a:gs>
              <a:gs pos="100000">
                <a:srgbClr val="FA9C1A"/>
              </a:gs>
            </a:gsLst>
            <a:lin ang="5400000"/>
          </a:gradFill>
          <a:ln w="12700">
            <a:miter lim="400000"/>
          </a:ln>
        </p:spPr>
        <p:txBody>
          <a:bodyPr lIns="45719" rIns="45719" anchor="ctr"/>
          <a:lstStyle/>
          <a:p>
            <a:pPr algn="ctr">
              <a:defRPr>
                <a:solidFill>
                  <a:srgbClr val="FFFFFF"/>
                </a:solidFill>
              </a:defRPr>
            </a:pPr>
            <a:endParaRPr/>
          </a:p>
        </p:txBody>
      </p:sp>
      <p:sp>
        <p:nvSpPr>
          <p:cNvPr id="20" name="矩形 6"/>
          <p:cNvSpPr/>
          <p:nvPr/>
        </p:nvSpPr>
        <p:spPr>
          <a:xfrm rot="10800000">
            <a:off x="0" y="-1"/>
            <a:ext cx="12192000" cy="2367024"/>
          </a:xfrm>
          <a:prstGeom prst="rect">
            <a:avLst/>
          </a:prstGeom>
          <a:gradFill>
            <a:gsLst>
              <a:gs pos="0">
                <a:srgbClr val="F38521"/>
              </a:gs>
              <a:gs pos="100000">
                <a:srgbClr val="FA9C1A"/>
              </a:gs>
            </a:gsLst>
            <a:lin ang="5400000"/>
          </a:gradFill>
          <a:ln w="12700">
            <a:miter lim="400000"/>
          </a:ln>
        </p:spPr>
        <p:txBody>
          <a:bodyPr lIns="45719" rIns="45719" anchor="ctr"/>
          <a:lstStyle/>
          <a:p>
            <a:pPr algn="ctr">
              <a:defRPr>
                <a:solidFill>
                  <a:srgbClr val="FFFFFF"/>
                </a:solidFill>
              </a:defRPr>
            </a:pPr>
            <a:endParaRPr/>
          </a:p>
        </p:txBody>
      </p:sp>
      <p:sp>
        <p:nvSpPr>
          <p:cNvPr id="21" name="文本框 9"/>
          <p:cNvSpPr/>
          <p:nvPr/>
        </p:nvSpPr>
        <p:spPr>
          <a:xfrm>
            <a:off x="854979" y="618730"/>
            <a:ext cx="778862" cy="652558"/>
          </a:xfrm>
          <a:custGeom>
            <a:avLst/>
            <a:gdLst/>
            <a:ahLst/>
            <a:cxnLst>
              <a:cxn ang="0">
                <a:pos x="wd2" y="hd2"/>
              </a:cxn>
              <a:cxn ang="5400000">
                <a:pos x="wd2" y="hd2"/>
              </a:cxn>
              <a:cxn ang="10800000">
                <a:pos x="wd2" y="hd2"/>
              </a:cxn>
              <a:cxn ang="16200000">
                <a:pos x="wd2" y="hd2"/>
              </a:cxn>
            </a:cxnLst>
            <a:rect l="0" t="0" r="r" b="b"/>
            <a:pathLst>
              <a:path w="21600" h="21600" extrusionOk="0">
                <a:moveTo>
                  <a:pt x="19907" y="0"/>
                </a:moveTo>
                <a:lnTo>
                  <a:pt x="21600" y="3693"/>
                </a:lnTo>
                <a:cubicBezTo>
                  <a:pt x="19818" y="4745"/>
                  <a:pt x="18478" y="6055"/>
                  <a:pt x="17579" y="7621"/>
                </a:cubicBezTo>
                <a:cubicBezTo>
                  <a:pt x="16680" y="9187"/>
                  <a:pt x="16230" y="10549"/>
                  <a:pt x="16229" y="11706"/>
                </a:cubicBezTo>
                <a:cubicBezTo>
                  <a:pt x="16348" y="11630"/>
                  <a:pt x="16519" y="11555"/>
                  <a:pt x="16740" y="11479"/>
                </a:cubicBezTo>
                <a:cubicBezTo>
                  <a:pt x="16961" y="11404"/>
                  <a:pt x="17219" y="11363"/>
                  <a:pt x="17514" y="11357"/>
                </a:cubicBezTo>
                <a:cubicBezTo>
                  <a:pt x="18729" y="11391"/>
                  <a:pt x="19699" y="11881"/>
                  <a:pt x="20425" y="12829"/>
                </a:cubicBezTo>
                <a:cubicBezTo>
                  <a:pt x="21151" y="13777"/>
                  <a:pt x="21523" y="14982"/>
                  <a:pt x="21542" y="16444"/>
                </a:cubicBezTo>
                <a:cubicBezTo>
                  <a:pt x="21534" y="17878"/>
                  <a:pt x="21140" y="19086"/>
                  <a:pt x="20359" y="20067"/>
                </a:cubicBezTo>
                <a:cubicBezTo>
                  <a:pt x="19579" y="21048"/>
                  <a:pt x="18455" y="21559"/>
                  <a:pt x="16988" y="21600"/>
                </a:cubicBezTo>
                <a:cubicBezTo>
                  <a:pt x="15497" y="21551"/>
                  <a:pt x="14276" y="20831"/>
                  <a:pt x="13325" y="19440"/>
                </a:cubicBezTo>
                <a:cubicBezTo>
                  <a:pt x="12374" y="18049"/>
                  <a:pt x="11882" y="16284"/>
                  <a:pt x="11851" y="14145"/>
                </a:cubicBezTo>
                <a:cubicBezTo>
                  <a:pt x="11920" y="10685"/>
                  <a:pt x="12730" y="7762"/>
                  <a:pt x="14281" y="5374"/>
                </a:cubicBezTo>
                <a:cubicBezTo>
                  <a:pt x="15831" y="2986"/>
                  <a:pt x="17707" y="1195"/>
                  <a:pt x="19907" y="0"/>
                </a:cubicBezTo>
                <a:close/>
                <a:moveTo>
                  <a:pt x="8056" y="0"/>
                </a:moveTo>
                <a:lnTo>
                  <a:pt x="9691" y="3693"/>
                </a:lnTo>
                <a:cubicBezTo>
                  <a:pt x="7937" y="4745"/>
                  <a:pt x="6614" y="6055"/>
                  <a:pt x="5721" y="7621"/>
                </a:cubicBezTo>
                <a:cubicBezTo>
                  <a:pt x="4828" y="9187"/>
                  <a:pt x="4381" y="10549"/>
                  <a:pt x="4378" y="11706"/>
                </a:cubicBezTo>
                <a:cubicBezTo>
                  <a:pt x="4499" y="11630"/>
                  <a:pt x="4667" y="11555"/>
                  <a:pt x="4882" y="11479"/>
                </a:cubicBezTo>
                <a:cubicBezTo>
                  <a:pt x="5097" y="11404"/>
                  <a:pt x="5338" y="11363"/>
                  <a:pt x="5604" y="11357"/>
                </a:cubicBezTo>
                <a:cubicBezTo>
                  <a:pt x="6847" y="11391"/>
                  <a:pt x="7835" y="11881"/>
                  <a:pt x="8567" y="12829"/>
                </a:cubicBezTo>
                <a:cubicBezTo>
                  <a:pt x="9299" y="13777"/>
                  <a:pt x="9674" y="14982"/>
                  <a:pt x="9691" y="16444"/>
                </a:cubicBezTo>
                <a:cubicBezTo>
                  <a:pt x="9680" y="17878"/>
                  <a:pt x="9279" y="19086"/>
                  <a:pt x="8487" y="20067"/>
                </a:cubicBezTo>
                <a:cubicBezTo>
                  <a:pt x="7695" y="21048"/>
                  <a:pt x="6579" y="21559"/>
                  <a:pt x="5137" y="21600"/>
                </a:cubicBezTo>
                <a:cubicBezTo>
                  <a:pt x="3646" y="21551"/>
                  <a:pt x="2425" y="20831"/>
                  <a:pt x="1474" y="19440"/>
                </a:cubicBezTo>
                <a:cubicBezTo>
                  <a:pt x="523" y="18049"/>
                  <a:pt x="32" y="16284"/>
                  <a:pt x="0" y="14145"/>
                </a:cubicBezTo>
                <a:cubicBezTo>
                  <a:pt x="69" y="10685"/>
                  <a:pt x="879" y="7762"/>
                  <a:pt x="2430" y="5374"/>
                </a:cubicBezTo>
                <a:cubicBezTo>
                  <a:pt x="3981" y="2986"/>
                  <a:pt x="5856" y="1195"/>
                  <a:pt x="8056" y="0"/>
                </a:cubicBezTo>
                <a:close/>
              </a:path>
            </a:pathLst>
          </a:custGeom>
          <a:solidFill>
            <a:srgbClr val="FFFFFF"/>
          </a:solidFill>
          <a:ln w="12700">
            <a:miter lim="400000"/>
          </a:ln>
        </p:spPr>
        <p:txBody>
          <a:bodyPr lIns="45719" rIns="45719"/>
          <a:lstStyle/>
          <a:p>
            <a:pPr>
              <a:defRPr sz="16600">
                <a:solidFill>
                  <a:srgbClr val="FFFFFF"/>
                </a:solidFill>
                <a:latin typeface="思源黑体 CN Bold"/>
                <a:ea typeface="思源黑体 CN Bold"/>
                <a:cs typeface="思源黑体 CN Bold"/>
                <a:sym typeface="思源黑体 CN Bold"/>
              </a:defRPr>
            </a:pPr>
            <a:endParaRPr/>
          </a:p>
        </p:txBody>
      </p:sp>
      <p:pic>
        <p:nvPicPr>
          <p:cNvPr id="22" name="图片 10" descr="图片 10"/>
          <p:cNvPicPr>
            <a:picLocks noChangeAspect="1"/>
          </p:cNvPicPr>
          <p:nvPr/>
        </p:nvPicPr>
        <p:blipFill>
          <a:blip r:embed="rId2"/>
          <a:stretch>
            <a:fillRect/>
          </a:stretch>
        </p:blipFill>
        <p:spPr>
          <a:xfrm>
            <a:off x="8458751" y="222330"/>
            <a:ext cx="2878269" cy="2878268"/>
          </a:xfrm>
          <a:prstGeom prst="rect">
            <a:avLst/>
          </a:prstGeom>
          <a:ln w="12700">
            <a:miter lim="400000"/>
          </a:ln>
        </p:spPr>
      </p:pic>
      <p:grpSp>
        <p:nvGrpSpPr>
          <p:cNvPr id="28" name="成组"/>
          <p:cNvGrpSpPr/>
          <p:nvPr/>
        </p:nvGrpSpPr>
        <p:grpSpPr>
          <a:xfrm>
            <a:off x="248998" y="5910658"/>
            <a:ext cx="12348842" cy="1267377"/>
            <a:chOff x="0" y="0"/>
            <a:chExt cx="12348840" cy="1267376"/>
          </a:xfrm>
        </p:grpSpPr>
        <p:sp>
          <p:nvSpPr>
            <p:cNvPr id="23" name="Google Shape;144;p14"/>
            <p:cNvSpPr/>
            <p:nvPr/>
          </p:nvSpPr>
          <p:spPr>
            <a:xfrm>
              <a:off x="0" y="638578"/>
              <a:ext cx="8762327"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grpSp>
          <p:nvGrpSpPr>
            <p:cNvPr id="27" name="成组"/>
            <p:cNvGrpSpPr/>
            <p:nvPr/>
          </p:nvGrpSpPr>
          <p:grpSpPr>
            <a:xfrm>
              <a:off x="9068506" y="0"/>
              <a:ext cx="3280335" cy="1267377"/>
              <a:chOff x="0" y="0"/>
              <a:chExt cx="3280334" cy="1267376"/>
            </a:xfrm>
          </p:grpSpPr>
          <p:pic>
            <p:nvPicPr>
              <p:cNvPr id="24" name="图片 9" descr="图片 9"/>
              <p:cNvPicPr>
                <a:picLocks noChangeAspect="1"/>
              </p:cNvPicPr>
              <p:nvPr/>
            </p:nvPicPr>
            <p:blipFill>
              <a:blip r:embed="rId3"/>
              <a:stretch>
                <a:fillRect/>
              </a:stretch>
            </p:blipFill>
            <p:spPr>
              <a:xfrm>
                <a:off x="0" y="389693"/>
                <a:ext cx="833120" cy="487991"/>
              </a:xfrm>
              <a:prstGeom prst="rect">
                <a:avLst/>
              </a:prstGeom>
              <a:ln w="12700" cap="flat">
                <a:noFill/>
                <a:miter lim="400000"/>
              </a:ln>
              <a:effectLst/>
            </p:spPr>
          </p:pic>
          <p:pic>
            <p:nvPicPr>
              <p:cNvPr id="25" name="腾源会白底.png" descr="腾源会白底.png"/>
              <p:cNvPicPr>
                <a:picLocks noChangeAspect="1"/>
              </p:cNvPicPr>
              <p:nvPr/>
            </p:nvPicPr>
            <p:blipFill>
              <a:blip r:embed="rId4"/>
              <a:stretch>
                <a:fillRect/>
              </a:stretch>
            </p:blipFill>
            <p:spPr>
              <a:xfrm>
                <a:off x="583638" y="0"/>
                <a:ext cx="2696697" cy="1267377"/>
              </a:xfrm>
              <a:prstGeom prst="rect">
                <a:avLst/>
              </a:prstGeom>
              <a:ln w="12700" cap="flat">
                <a:noFill/>
                <a:miter lim="400000"/>
              </a:ln>
              <a:effectLst/>
            </p:spPr>
          </p:pic>
          <p:sp>
            <p:nvSpPr>
              <p:cNvPr id="26" name="线条"/>
              <p:cNvSpPr/>
              <p:nvPr/>
            </p:nvSpPr>
            <p:spPr>
              <a:xfrm>
                <a:off x="996039"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grpSp>
      <p:sp>
        <p:nvSpPr>
          <p:cNvPr id="2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713490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标题和内容">
    <p:spTree>
      <p:nvGrpSpPr>
        <p:cNvPr id="1" name=""/>
        <p:cNvGrpSpPr/>
        <p:nvPr/>
      </p:nvGrpSpPr>
      <p:grpSpPr>
        <a:xfrm>
          <a:off x="0" y="0"/>
          <a:ext cx="0" cy="0"/>
          <a:chOff x="0" y="0"/>
          <a:chExt cx="0" cy="0"/>
        </a:xfrm>
      </p:grpSpPr>
      <p:pic>
        <p:nvPicPr>
          <p:cNvPr id="36" name="图片 6" descr="图片 6"/>
          <p:cNvPicPr>
            <a:picLocks noChangeAspect="1"/>
          </p:cNvPicPr>
          <p:nvPr/>
        </p:nvPicPr>
        <p:blipFill>
          <a:blip r:embed="rId2"/>
          <a:srcRect l="813" t="90333" r="814" b="309"/>
          <a:stretch>
            <a:fillRect/>
          </a:stretch>
        </p:blipFill>
        <p:spPr>
          <a:xfrm>
            <a:off x="-2" y="6205415"/>
            <a:ext cx="12192002" cy="652587"/>
          </a:xfrm>
          <a:prstGeom prst="rect">
            <a:avLst/>
          </a:prstGeom>
          <a:ln w="12700">
            <a:miter lim="400000"/>
          </a:ln>
        </p:spPr>
      </p:pic>
      <p:sp>
        <p:nvSpPr>
          <p:cNvPr id="37" name="Google Shape;144;p14"/>
          <p:cNvSpPr/>
          <p:nvPr/>
        </p:nvSpPr>
        <p:spPr>
          <a:xfrm>
            <a:off x="214275" y="793244"/>
            <a:ext cx="8167800" cy="1"/>
          </a:xfrm>
          <a:prstGeom prst="line">
            <a:avLst/>
          </a:prstGeom>
          <a:ln>
            <a:solidFill>
              <a:srgbClr val="D9D9D9"/>
            </a:solidFill>
          </a:ln>
        </p:spPr>
        <p:txBody>
          <a:bodyPr lIns="45719" rIns="45719"/>
          <a:lstStyle/>
          <a:p>
            <a:endParaRPr/>
          </a:p>
        </p:txBody>
      </p:sp>
      <p:grpSp>
        <p:nvGrpSpPr>
          <p:cNvPr id="41" name="成组"/>
          <p:cNvGrpSpPr/>
          <p:nvPr/>
        </p:nvGrpSpPr>
        <p:grpSpPr>
          <a:xfrm>
            <a:off x="9317505" y="5910658"/>
            <a:ext cx="3280335" cy="1267377"/>
            <a:chOff x="0" y="0"/>
            <a:chExt cx="3280334" cy="1267376"/>
          </a:xfrm>
        </p:grpSpPr>
        <p:pic>
          <p:nvPicPr>
            <p:cNvPr id="38" name="图片 9" descr="图片 9"/>
            <p:cNvPicPr>
              <a:picLocks noChangeAspect="1"/>
            </p:cNvPicPr>
            <p:nvPr/>
          </p:nvPicPr>
          <p:blipFill>
            <a:blip r:embed="rId3"/>
            <a:stretch>
              <a:fillRect/>
            </a:stretch>
          </p:blipFill>
          <p:spPr>
            <a:xfrm>
              <a:off x="0" y="389693"/>
              <a:ext cx="833120" cy="487991"/>
            </a:xfrm>
            <a:prstGeom prst="rect">
              <a:avLst/>
            </a:prstGeom>
            <a:ln w="12700" cap="flat">
              <a:noFill/>
              <a:miter lim="400000"/>
            </a:ln>
            <a:effectLst/>
          </p:spPr>
        </p:pic>
        <p:pic>
          <p:nvPicPr>
            <p:cNvPr id="39" name="腾源会白底.png" descr="腾源会白底.png"/>
            <p:cNvPicPr>
              <a:picLocks noChangeAspect="1"/>
            </p:cNvPicPr>
            <p:nvPr/>
          </p:nvPicPr>
          <p:blipFill>
            <a:blip r:embed="rId4"/>
            <a:stretch>
              <a:fillRect/>
            </a:stretch>
          </p:blipFill>
          <p:spPr>
            <a:xfrm>
              <a:off x="583638" y="0"/>
              <a:ext cx="2696697" cy="1267377"/>
            </a:xfrm>
            <a:prstGeom prst="rect">
              <a:avLst/>
            </a:prstGeom>
            <a:ln w="12700" cap="flat">
              <a:noFill/>
              <a:miter lim="400000"/>
            </a:ln>
            <a:effectLst/>
          </p:spPr>
        </p:pic>
        <p:sp>
          <p:nvSpPr>
            <p:cNvPr id="40" name="线条"/>
            <p:cNvSpPr/>
            <p:nvPr/>
          </p:nvSpPr>
          <p:spPr>
            <a:xfrm>
              <a:off x="996039"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4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09560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节标题">
    <p:spTree>
      <p:nvGrpSpPr>
        <p:cNvPr id="1" name=""/>
        <p:cNvGrpSpPr/>
        <p:nvPr/>
      </p:nvGrpSpPr>
      <p:grpSpPr>
        <a:xfrm>
          <a:off x="0" y="0"/>
          <a:ext cx="0" cy="0"/>
          <a:chOff x="0" y="0"/>
          <a:chExt cx="0" cy="0"/>
        </a:xfrm>
      </p:grpSpPr>
      <p:pic>
        <p:nvPicPr>
          <p:cNvPr id="49" name="图片 6" descr="图片 6"/>
          <p:cNvPicPr>
            <a:picLocks noChangeAspect="1"/>
          </p:cNvPicPr>
          <p:nvPr/>
        </p:nvPicPr>
        <p:blipFill>
          <a:blip r:embed="rId2"/>
          <a:stretch>
            <a:fillRect/>
          </a:stretch>
        </p:blipFill>
        <p:spPr>
          <a:xfrm>
            <a:off x="-52241" y="-30787"/>
            <a:ext cx="12298951" cy="6920963"/>
          </a:xfrm>
          <a:prstGeom prst="rect">
            <a:avLst/>
          </a:prstGeom>
          <a:ln w="12700">
            <a:miter lim="400000"/>
          </a:ln>
        </p:spPr>
      </p:pic>
      <p:grpSp>
        <p:nvGrpSpPr>
          <p:cNvPr id="56" name="成组"/>
          <p:cNvGrpSpPr/>
          <p:nvPr/>
        </p:nvGrpSpPr>
        <p:grpSpPr>
          <a:xfrm>
            <a:off x="248998" y="5910658"/>
            <a:ext cx="12348842" cy="4385157"/>
            <a:chOff x="0" y="0"/>
            <a:chExt cx="12348840" cy="4385156"/>
          </a:xfrm>
        </p:grpSpPr>
        <p:sp>
          <p:nvSpPr>
            <p:cNvPr id="50" name="Google Shape;144;p14"/>
            <p:cNvSpPr/>
            <p:nvPr/>
          </p:nvSpPr>
          <p:spPr>
            <a:xfrm>
              <a:off x="0" y="638578"/>
              <a:ext cx="8762327"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grpSp>
          <p:nvGrpSpPr>
            <p:cNvPr id="55" name="成组"/>
            <p:cNvGrpSpPr/>
            <p:nvPr/>
          </p:nvGrpSpPr>
          <p:grpSpPr>
            <a:xfrm>
              <a:off x="2777073" y="0"/>
              <a:ext cx="9571768" cy="4385157"/>
              <a:chOff x="0" y="0"/>
              <a:chExt cx="9571767" cy="4385156"/>
            </a:xfrm>
          </p:grpSpPr>
          <p:pic>
            <p:nvPicPr>
              <p:cNvPr id="51" name="图片 9" descr="图片 9"/>
              <p:cNvPicPr>
                <a:picLocks noChangeAspect="1"/>
              </p:cNvPicPr>
              <p:nvPr/>
            </p:nvPicPr>
            <p:blipFill>
              <a:blip r:embed="rId3"/>
              <a:stretch>
                <a:fillRect/>
              </a:stretch>
            </p:blipFill>
            <p:spPr>
              <a:xfrm>
                <a:off x="6291432" y="389693"/>
                <a:ext cx="833121" cy="487991"/>
              </a:xfrm>
              <a:prstGeom prst="rect">
                <a:avLst/>
              </a:prstGeom>
              <a:ln w="12700" cap="flat">
                <a:noFill/>
                <a:miter lim="400000"/>
              </a:ln>
              <a:effectLst/>
            </p:spPr>
          </p:pic>
          <p:pic>
            <p:nvPicPr>
              <p:cNvPr id="52" name="腾源会白底.png" descr="腾源会白底.png"/>
              <p:cNvPicPr>
                <a:picLocks noChangeAspect="1"/>
              </p:cNvPicPr>
              <p:nvPr/>
            </p:nvPicPr>
            <p:blipFill>
              <a:blip r:embed="rId4"/>
              <a:stretch>
                <a:fillRect/>
              </a:stretch>
            </p:blipFill>
            <p:spPr>
              <a:xfrm>
                <a:off x="6875071" y="0"/>
                <a:ext cx="2696697" cy="1267377"/>
              </a:xfrm>
              <a:prstGeom prst="rect">
                <a:avLst/>
              </a:prstGeom>
              <a:ln w="12700" cap="flat">
                <a:noFill/>
                <a:miter lim="400000"/>
              </a:ln>
              <a:effectLst/>
            </p:spPr>
          </p:pic>
          <p:sp>
            <p:nvSpPr>
              <p:cNvPr id="53" name="线条"/>
              <p:cNvSpPr/>
              <p:nvPr/>
            </p:nvSpPr>
            <p:spPr>
              <a:xfrm>
                <a:off x="7287472"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pic>
            <p:nvPicPr>
              <p:cNvPr id="54" name="图片 9" descr="图片 9"/>
              <p:cNvPicPr>
                <a:picLocks noChangeAspect="1"/>
              </p:cNvPicPr>
              <p:nvPr/>
            </p:nvPicPr>
            <p:blipFill>
              <a:blip r:embed="rId3"/>
              <a:stretch>
                <a:fillRect/>
              </a:stretch>
            </p:blipFill>
            <p:spPr>
              <a:xfrm>
                <a:off x="0" y="3897166"/>
                <a:ext cx="833120" cy="487991"/>
              </a:xfrm>
              <a:prstGeom prst="rect">
                <a:avLst/>
              </a:prstGeom>
              <a:ln w="12700" cap="flat">
                <a:noFill/>
                <a:miter lim="400000"/>
              </a:ln>
              <a:effectLst/>
            </p:spPr>
          </p:pic>
        </p:grpSp>
      </p:grpSp>
      <p:sp>
        <p:nvSpPr>
          <p:cNvPr id="57"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3727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两栏内容">
    <p:spTree>
      <p:nvGrpSpPr>
        <p:cNvPr id="1" name=""/>
        <p:cNvGrpSpPr/>
        <p:nvPr/>
      </p:nvGrpSpPr>
      <p:grpSpPr>
        <a:xfrm>
          <a:off x="0" y="0"/>
          <a:ext cx="0" cy="0"/>
          <a:chOff x="0" y="0"/>
          <a:chExt cx="0" cy="0"/>
        </a:xfrm>
      </p:grpSpPr>
      <p:sp>
        <p:nvSpPr>
          <p:cNvPr id="64" name="矩形 7"/>
          <p:cNvSpPr/>
          <p:nvPr/>
        </p:nvSpPr>
        <p:spPr>
          <a:xfrm>
            <a:off x="601884" y="1458409"/>
            <a:ext cx="6898510" cy="4039546"/>
          </a:xfrm>
          <a:prstGeom prst="rect">
            <a:avLst/>
          </a:prstGeom>
          <a:solidFill>
            <a:srgbClr val="EEEEEE"/>
          </a:solidFill>
          <a:ln w="12700">
            <a:miter lim="400000"/>
          </a:ln>
        </p:spPr>
        <p:txBody>
          <a:bodyPr lIns="45719" rIns="45719" anchor="ctr"/>
          <a:lstStyle/>
          <a:p>
            <a:pPr algn="ctr">
              <a:defRPr>
                <a:solidFill>
                  <a:srgbClr val="FFFFFF"/>
                </a:solidFill>
              </a:defRPr>
            </a:pPr>
            <a:endParaRPr/>
          </a:p>
        </p:txBody>
      </p:sp>
      <p:pic>
        <p:nvPicPr>
          <p:cNvPr id="65" name="图片 8" descr="图片 8"/>
          <p:cNvPicPr>
            <a:picLocks noChangeAspect="1"/>
          </p:cNvPicPr>
          <p:nvPr/>
        </p:nvPicPr>
        <p:blipFill>
          <a:blip r:embed="rId2"/>
          <a:srcRect l="813" t="90333" r="814" b="309"/>
          <a:stretch>
            <a:fillRect/>
          </a:stretch>
        </p:blipFill>
        <p:spPr>
          <a:xfrm>
            <a:off x="-2" y="6205415"/>
            <a:ext cx="12192002" cy="652587"/>
          </a:xfrm>
          <a:prstGeom prst="rect">
            <a:avLst/>
          </a:prstGeom>
          <a:ln w="12700">
            <a:miter lim="400000"/>
          </a:ln>
        </p:spPr>
      </p:pic>
      <p:sp>
        <p:nvSpPr>
          <p:cNvPr id="66" name="Google Shape;144;p14"/>
          <p:cNvSpPr/>
          <p:nvPr/>
        </p:nvSpPr>
        <p:spPr>
          <a:xfrm>
            <a:off x="214275" y="793244"/>
            <a:ext cx="8167800" cy="1"/>
          </a:xfrm>
          <a:prstGeom prst="line">
            <a:avLst/>
          </a:prstGeom>
          <a:ln>
            <a:solidFill>
              <a:srgbClr val="D9D9D9"/>
            </a:solidFill>
          </a:ln>
        </p:spPr>
        <p:txBody>
          <a:bodyPr lIns="45719" rIns="45719"/>
          <a:lstStyle/>
          <a:p>
            <a:endParaRPr/>
          </a:p>
        </p:txBody>
      </p:sp>
      <p:pic>
        <p:nvPicPr>
          <p:cNvPr id="67" name="图像" descr="图像"/>
          <p:cNvPicPr>
            <a:picLocks noChangeAspect="1"/>
          </p:cNvPicPr>
          <p:nvPr/>
        </p:nvPicPr>
        <p:blipFill>
          <a:blip r:embed="rId3"/>
          <a:stretch>
            <a:fillRect/>
          </a:stretch>
        </p:blipFill>
        <p:spPr>
          <a:xfrm>
            <a:off x="11705926" y="6327568"/>
            <a:ext cx="101601" cy="660401"/>
          </a:xfrm>
          <a:prstGeom prst="rect">
            <a:avLst/>
          </a:prstGeom>
          <a:ln w="12700">
            <a:miter lim="400000"/>
          </a:ln>
        </p:spPr>
      </p:pic>
      <p:grpSp>
        <p:nvGrpSpPr>
          <p:cNvPr id="71" name="成组"/>
          <p:cNvGrpSpPr/>
          <p:nvPr/>
        </p:nvGrpSpPr>
        <p:grpSpPr>
          <a:xfrm>
            <a:off x="9317504" y="5910658"/>
            <a:ext cx="3280336" cy="1267377"/>
            <a:chOff x="0" y="0"/>
            <a:chExt cx="3280334" cy="1267376"/>
          </a:xfrm>
        </p:grpSpPr>
        <p:pic>
          <p:nvPicPr>
            <p:cNvPr id="68" name="图片 9" descr="图片 9"/>
            <p:cNvPicPr>
              <a:picLocks noChangeAspect="1"/>
            </p:cNvPicPr>
            <p:nvPr/>
          </p:nvPicPr>
          <p:blipFill>
            <a:blip r:embed="rId4"/>
            <a:stretch>
              <a:fillRect/>
            </a:stretch>
          </p:blipFill>
          <p:spPr>
            <a:xfrm>
              <a:off x="0" y="389693"/>
              <a:ext cx="833120" cy="487991"/>
            </a:xfrm>
            <a:prstGeom prst="rect">
              <a:avLst/>
            </a:prstGeom>
            <a:ln w="12700" cap="flat">
              <a:noFill/>
              <a:miter lim="400000"/>
            </a:ln>
            <a:effectLst/>
          </p:spPr>
        </p:pic>
        <p:pic>
          <p:nvPicPr>
            <p:cNvPr id="69" name="腾源会白底.png" descr="腾源会白底.png"/>
            <p:cNvPicPr>
              <a:picLocks noChangeAspect="1"/>
            </p:cNvPicPr>
            <p:nvPr/>
          </p:nvPicPr>
          <p:blipFill>
            <a:blip r:embed="rId5"/>
            <a:stretch>
              <a:fillRect/>
            </a:stretch>
          </p:blipFill>
          <p:spPr>
            <a:xfrm>
              <a:off x="583638" y="0"/>
              <a:ext cx="2696697" cy="1267377"/>
            </a:xfrm>
            <a:prstGeom prst="rect">
              <a:avLst/>
            </a:prstGeom>
            <a:ln w="12700" cap="flat">
              <a:noFill/>
              <a:miter lim="400000"/>
            </a:ln>
            <a:effectLst/>
          </p:spPr>
        </p:pic>
        <p:sp>
          <p:nvSpPr>
            <p:cNvPr id="70" name="线条"/>
            <p:cNvSpPr/>
            <p:nvPr/>
          </p:nvSpPr>
          <p:spPr>
            <a:xfrm>
              <a:off x="996039"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7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226881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代码">
    <p:bg>
      <p:bgPr>
        <a:solidFill>
          <a:srgbClr val="404040"/>
        </a:solidFill>
        <a:effectLst/>
      </p:bgPr>
    </p:bg>
    <p:spTree>
      <p:nvGrpSpPr>
        <p:cNvPr id="1" name=""/>
        <p:cNvGrpSpPr/>
        <p:nvPr/>
      </p:nvGrpSpPr>
      <p:grpSpPr>
        <a:xfrm>
          <a:off x="0" y="0"/>
          <a:ext cx="0" cy="0"/>
          <a:chOff x="0" y="0"/>
          <a:chExt cx="0" cy="0"/>
        </a:xfrm>
      </p:grpSpPr>
      <p:pic>
        <p:nvPicPr>
          <p:cNvPr id="79" name="图片 9" descr="图片 9"/>
          <p:cNvPicPr>
            <a:picLocks noChangeAspect="1"/>
          </p:cNvPicPr>
          <p:nvPr/>
        </p:nvPicPr>
        <p:blipFill>
          <a:blip r:embed="rId2"/>
          <a:srcRect l="813" t="90333" r="814" b="309"/>
          <a:stretch>
            <a:fillRect/>
          </a:stretch>
        </p:blipFill>
        <p:spPr>
          <a:xfrm>
            <a:off x="-2" y="6205415"/>
            <a:ext cx="12192002" cy="652587"/>
          </a:xfrm>
          <a:prstGeom prst="rect">
            <a:avLst/>
          </a:prstGeom>
          <a:ln w="12700">
            <a:miter lim="400000"/>
          </a:ln>
        </p:spPr>
      </p:pic>
      <p:sp>
        <p:nvSpPr>
          <p:cNvPr id="80" name="Google Shape;144;p14"/>
          <p:cNvSpPr/>
          <p:nvPr/>
        </p:nvSpPr>
        <p:spPr>
          <a:xfrm>
            <a:off x="214275" y="793244"/>
            <a:ext cx="8167800" cy="1"/>
          </a:xfrm>
          <a:prstGeom prst="line">
            <a:avLst/>
          </a:prstGeom>
          <a:ln>
            <a:solidFill>
              <a:srgbClr val="D9D9D9"/>
            </a:solidFill>
          </a:ln>
        </p:spPr>
        <p:txBody>
          <a:bodyPr lIns="45719" rIns="45719"/>
          <a:lstStyle/>
          <a:p>
            <a:endParaRPr/>
          </a:p>
        </p:txBody>
      </p:sp>
      <p:grpSp>
        <p:nvGrpSpPr>
          <p:cNvPr id="84" name="成组"/>
          <p:cNvGrpSpPr/>
          <p:nvPr/>
        </p:nvGrpSpPr>
        <p:grpSpPr>
          <a:xfrm>
            <a:off x="9317504" y="5910658"/>
            <a:ext cx="3280336" cy="1267377"/>
            <a:chOff x="0" y="0"/>
            <a:chExt cx="3280334" cy="1267376"/>
          </a:xfrm>
        </p:grpSpPr>
        <p:pic>
          <p:nvPicPr>
            <p:cNvPr id="81" name="图片 9" descr="图片 9"/>
            <p:cNvPicPr>
              <a:picLocks noChangeAspect="1"/>
            </p:cNvPicPr>
            <p:nvPr/>
          </p:nvPicPr>
          <p:blipFill>
            <a:blip r:embed="rId3"/>
            <a:stretch>
              <a:fillRect/>
            </a:stretch>
          </p:blipFill>
          <p:spPr>
            <a:xfrm>
              <a:off x="0" y="389693"/>
              <a:ext cx="833120" cy="487991"/>
            </a:xfrm>
            <a:prstGeom prst="rect">
              <a:avLst/>
            </a:prstGeom>
            <a:ln w="12700" cap="flat">
              <a:noFill/>
              <a:miter lim="400000"/>
            </a:ln>
            <a:effectLst/>
          </p:spPr>
        </p:pic>
        <p:pic>
          <p:nvPicPr>
            <p:cNvPr id="82" name="腾源会白底.png" descr="腾源会白底.png"/>
            <p:cNvPicPr>
              <a:picLocks noChangeAspect="1"/>
            </p:cNvPicPr>
            <p:nvPr/>
          </p:nvPicPr>
          <p:blipFill>
            <a:blip r:embed="rId4"/>
            <a:stretch>
              <a:fillRect/>
            </a:stretch>
          </p:blipFill>
          <p:spPr>
            <a:xfrm>
              <a:off x="583638" y="0"/>
              <a:ext cx="2696697" cy="1267377"/>
            </a:xfrm>
            <a:prstGeom prst="rect">
              <a:avLst/>
            </a:prstGeom>
            <a:ln w="12700" cap="flat">
              <a:noFill/>
              <a:miter lim="400000"/>
            </a:ln>
            <a:effectLst/>
          </p:spPr>
        </p:pic>
        <p:sp>
          <p:nvSpPr>
            <p:cNvPr id="83" name="线条"/>
            <p:cNvSpPr/>
            <p:nvPr/>
          </p:nvSpPr>
          <p:spPr>
            <a:xfrm>
              <a:off x="996039"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8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82493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仅标题">
    <p:spTree>
      <p:nvGrpSpPr>
        <p:cNvPr id="1" name=""/>
        <p:cNvGrpSpPr/>
        <p:nvPr/>
      </p:nvGrpSpPr>
      <p:grpSpPr>
        <a:xfrm>
          <a:off x="0" y="0"/>
          <a:ext cx="0" cy="0"/>
          <a:chOff x="0" y="0"/>
          <a:chExt cx="0" cy="0"/>
        </a:xfrm>
      </p:grpSpPr>
      <p:sp>
        <p:nvSpPr>
          <p:cNvPr id="92" name="矩形 5"/>
          <p:cNvSpPr/>
          <p:nvPr/>
        </p:nvSpPr>
        <p:spPr>
          <a:xfrm>
            <a:off x="0" y="12700"/>
            <a:ext cx="12192000" cy="6858000"/>
          </a:xfrm>
          <a:prstGeom prst="rect">
            <a:avLst/>
          </a:prstGeom>
          <a:gradFill>
            <a:gsLst>
              <a:gs pos="0">
                <a:srgbClr val="F38521"/>
              </a:gs>
              <a:gs pos="100000">
                <a:srgbClr val="FA9C1A"/>
              </a:gs>
            </a:gsLst>
            <a:lin ang="8100000"/>
          </a:gradFill>
          <a:ln w="12700">
            <a:miter lim="400000"/>
          </a:ln>
        </p:spPr>
        <p:txBody>
          <a:bodyPr lIns="45719" rIns="45719" anchor="ctr"/>
          <a:lstStyle/>
          <a:p>
            <a:pPr algn="ctr">
              <a:defRPr>
                <a:solidFill>
                  <a:srgbClr val="FFFFFF"/>
                </a:solidFill>
              </a:defRPr>
            </a:pPr>
            <a:endParaRPr/>
          </a:p>
        </p:txBody>
      </p:sp>
      <p:grpSp>
        <p:nvGrpSpPr>
          <p:cNvPr id="98" name="成组"/>
          <p:cNvGrpSpPr/>
          <p:nvPr/>
        </p:nvGrpSpPr>
        <p:grpSpPr>
          <a:xfrm>
            <a:off x="248998" y="5910658"/>
            <a:ext cx="12348842" cy="1267377"/>
            <a:chOff x="0" y="0"/>
            <a:chExt cx="12348840" cy="1267376"/>
          </a:xfrm>
        </p:grpSpPr>
        <p:sp>
          <p:nvSpPr>
            <p:cNvPr id="93" name="Google Shape;144;p14"/>
            <p:cNvSpPr/>
            <p:nvPr/>
          </p:nvSpPr>
          <p:spPr>
            <a:xfrm>
              <a:off x="0" y="638578"/>
              <a:ext cx="8762327"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grpSp>
          <p:nvGrpSpPr>
            <p:cNvPr id="97" name="成组"/>
            <p:cNvGrpSpPr/>
            <p:nvPr/>
          </p:nvGrpSpPr>
          <p:grpSpPr>
            <a:xfrm>
              <a:off x="9068506" y="0"/>
              <a:ext cx="3280335" cy="1267377"/>
              <a:chOff x="0" y="0"/>
              <a:chExt cx="3280334" cy="1267376"/>
            </a:xfrm>
          </p:grpSpPr>
          <p:pic>
            <p:nvPicPr>
              <p:cNvPr id="94" name="图片 9" descr="图片 9"/>
              <p:cNvPicPr>
                <a:picLocks noChangeAspect="1"/>
              </p:cNvPicPr>
              <p:nvPr/>
            </p:nvPicPr>
            <p:blipFill>
              <a:blip r:embed="rId2"/>
              <a:stretch>
                <a:fillRect/>
              </a:stretch>
            </p:blipFill>
            <p:spPr>
              <a:xfrm>
                <a:off x="0" y="389693"/>
                <a:ext cx="833120" cy="487991"/>
              </a:xfrm>
              <a:prstGeom prst="rect">
                <a:avLst/>
              </a:prstGeom>
              <a:ln w="12700" cap="flat">
                <a:noFill/>
                <a:miter lim="400000"/>
              </a:ln>
              <a:effectLst/>
            </p:spPr>
          </p:pic>
          <p:pic>
            <p:nvPicPr>
              <p:cNvPr id="95" name="腾源会白底.png" descr="腾源会白底.png"/>
              <p:cNvPicPr>
                <a:picLocks noChangeAspect="1"/>
              </p:cNvPicPr>
              <p:nvPr/>
            </p:nvPicPr>
            <p:blipFill>
              <a:blip r:embed="rId3"/>
              <a:stretch>
                <a:fillRect/>
              </a:stretch>
            </p:blipFill>
            <p:spPr>
              <a:xfrm>
                <a:off x="583638" y="0"/>
                <a:ext cx="2696697" cy="1267377"/>
              </a:xfrm>
              <a:prstGeom prst="rect">
                <a:avLst/>
              </a:prstGeom>
              <a:ln w="12700" cap="flat">
                <a:noFill/>
                <a:miter lim="400000"/>
              </a:ln>
              <a:effectLst/>
            </p:spPr>
          </p:pic>
          <p:sp>
            <p:nvSpPr>
              <p:cNvPr id="96" name="线条"/>
              <p:cNvSpPr/>
              <p:nvPr/>
            </p:nvSpPr>
            <p:spPr>
              <a:xfrm>
                <a:off x="996039" y="514479"/>
                <a:ext cx="1" cy="314618"/>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grpSp>
      <p:sp>
        <p:nvSpPr>
          <p:cNvPr id="9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97309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reserve="1">
  <p:cSld name="空白">
    <p:spTree>
      <p:nvGrpSpPr>
        <p:cNvPr id="1" name=""/>
        <p:cNvGrpSpPr/>
        <p:nvPr/>
      </p:nvGrpSpPr>
      <p:grpSpPr>
        <a:xfrm>
          <a:off x="0" y="0"/>
          <a:ext cx="0" cy="0"/>
          <a:chOff x="0" y="0"/>
          <a:chExt cx="0" cy="0"/>
        </a:xfrm>
      </p:grpSpPr>
      <p:grpSp>
        <p:nvGrpSpPr>
          <p:cNvPr id="110" name="成组"/>
          <p:cNvGrpSpPr/>
          <p:nvPr/>
        </p:nvGrpSpPr>
        <p:grpSpPr>
          <a:xfrm>
            <a:off x="248998" y="5856094"/>
            <a:ext cx="12341150" cy="1310025"/>
            <a:chOff x="0" y="0"/>
            <a:chExt cx="12341148" cy="1310023"/>
          </a:xfrm>
        </p:grpSpPr>
        <p:pic>
          <p:nvPicPr>
            <p:cNvPr id="106" name="图片 10" descr="图片 10"/>
            <p:cNvPicPr>
              <a:picLocks noChangeAspect="1"/>
            </p:cNvPicPr>
            <p:nvPr/>
          </p:nvPicPr>
          <p:blipFill>
            <a:blip r:embed="rId2"/>
            <a:stretch>
              <a:fillRect/>
            </a:stretch>
          </p:blipFill>
          <p:spPr>
            <a:xfrm>
              <a:off x="9030406" y="411124"/>
              <a:ext cx="833121" cy="487836"/>
            </a:xfrm>
            <a:prstGeom prst="rect">
              <a:avLst/>
            </a:prstGeom>
            <a:ln w="12700" cap="flat">
              <a:noFill/>
              <a:miter lim="400000"/>
            </a:ln>
            <a:effectLst/>
          </p:spPr>
        </p:pic>
        <p:sp>
          <p:nvSpPr>
            <p:cNvPr id="107" name="Google Shape;144;p14"/>
            <p:cNvSpPr/>
            <p:nvPr/>
          </p:nvSpPr>
          <p:spPr>
            <a:xfrm>
              <a:off x="0" y="655042"/>
              <a:ext cx="8715471" cy="1"/>
            </a:xfrm>
            <a:prstGeom prst="line">
              <a:avLst/>
            </a:prstGeom>
            <a:noFill/>
            <a:ln w="9525" cap="flat">
              <a:solidFill>
                <a:srgbClr val="D9D9D9"/>
              </a:solidFill>
              <a:prstDash val="solid"/>
              <a:round/>
            </a:ln>
            <a:effectLst/>
          </p:spPr>
          <p:txBody>
            <a:bodyPr wrap="square" lIns="45719" tIns="45719" rIns="45719" bIns="45719" numCol="1" anchor="t">
              <a:noAutofit/>
            </a:bodyPr>
            <a:lstStyle/>
            <a:p>
              <a:endParaRPr/>
            </a:p>
          </p:txBody>
        </p:sp>
        <p:pic>
          <p:nvPicPr>
            <p:cNvPr id="108" name="腾源会_logo_cn_Export_D1.3.2-01的副本.png" descr="腾源会_logo_cn_Export_D1.3.2-01的副本.png"/>
            <p:cNvPicPr>
              <a:picLocks noChangeAspect="1"/>
            </p:cNvPicPr>
            <p:nvPr/>
          </p:nvPicPr>
          <p:blipFill>
            <a:blip r:embed="rId3"/>
            <a:srcRect/>
            <a:stretch>
              <a:fillRect/>
            </a:stretch>
          </p:blipFill>
          <p:spPr>
            <a:xfrm>
              <a:off x="9553709" y="0"/>
              <a:ext cx="2787440" cy="1310024"/>
            </a:xfrm>
            <a:prstGeom prst="rect">
              <a:avLst/>
            </a:prstGeom>
            <a:ln w="12700" cap="flat">
              <a:noFill/>
              <a:miter lim="400000"/>
            </a:ln>
            <a:effectLst/>
          </p:spPr>
        </p:pic>
        <p:sp>
          <p:nvSpPr>
            <p:cNvPr id="109" name="线条"/>
            <p:cNvSpPr/>
            <p:nvPr/>
          </p:nvSpPr>
          <p:spPr>
            <a:xfrm>
              <a:off x="9996662" y="497733"/>
              <a:ext cx="1" cy="314618"/>
            </a:xfrm>
            <a:prstGeom prst="line">
              <a:avLst/>
            </a:prstGeom>
            <a:noFill/>
            <a:ln w="12700" cap="flat">
              <a:solidFill>
                <a:schemeClr val="accent3"/>
              </a:solidFill>
              <a:prstDash val="solid"/>
              <a:miter lim="800000"/>
            </a:ln>
            <a:effectLst/>
          </p:spPr>
          <p:txBody>
            <a:bodyPr wrap="square" lIns="45719" tIns="45719" rIns="45719" bIns="45719" numCol="1" anchor="t">
              <a:noAutofit/>
            </a:bodyPr>
            <a:lstStyle/>
            <a:p>
              <a:endParaRPr/>
            </a:p>
          </p:txBody>
        </p:sp>
      </p:grpSp>
      <p:sp>
        <p:nvSpPr>
          <p:cNvPr id="11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619127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白板">
    <p:spTree>
      <p:nvGrpSpPr>
        <p:cNvPr id="1" name=""/>
        <p:cNvGrpSpPr/>
        <p:nvPr/>
      </p:nvGrpSpPr>
      <p:grpSpPr>
        <a:xfrm>
          <a:off x="0" y="0"/>
          <a:ext cx="0" cy="0"/>
          <a:chOff x="0" y="0"/>
          <a:chExt cx="0" cy="0"/>
        </a:xfrm>
      </p:grpSpPr>
      <p:grpSp>
        <p:nvGrpSpPr>
          <p:cNvPr id="123" name="成组"/>
          <p:cNvGrpSpPr/>
          <p:nvPr/>
        </p:nvGrpSpPr>
        <p:grpSpPr>
          <a:xfrm>
            <a:off x="248998" y="5856094"/>
            <a:ext cx="12341150" cy="1310025"/>
            <a:chOff x="0" y="0"/>
            <a:chExt cx="12341148" cy="1310023"/>
          </a:xfrm>
        </p:grpSpPr>
        <p:sp>
          <p:nvSpPr>
            <p:cNvPr id="118" name="Google Shape;144;p14"/>
            <p:cNvSpPr/>
            <p:nvPr/>
          </p:nvSpPr>
          <p:spPr>
            <a:xfrm>
              <a:off x="0" y="655042"/>
              <a:ext cx="8715471" cy="1"/>
            </a:xfrm>
            <a:prstGeom prst="line">
              <a:avLst/>
            </a:prstGeom>
            <a:noFill/>
            <a:ln w="9525" cap="flat">
              <a:solidFill>
                <a:srgbClr val="D9D9D9"/>
              </a:solidFill>
              <a:prstDash val="solid"/>
              <a:round/>
            </a:ln>
            <a:effectLst/>
          </p:spPr>
          <p:txBody>
            <a:bodyPr wrap="square" lIns="45719" tIns="45719" rIns="45719" bIns="45719" numCol="1" anchor="t">
              <a:noAutofit/>
            </a:bodyPr>
            <a:lstStyle/>
            <a:p>
              <a:endParaRPr/>
            </a:p>
          </p:txBody>
        </p:sp>
        <p:grpSp>
          <p:nvGrpSpPr>
            <p:cNvPr id="122" name="成组"/>
            <p:cNvGrpSpPr/>
            <p:nvPr/>
          </p:nvGrpSpPr>
          <p:grpSpPr>
            <a:xfrm>
              <a:off x="9030406" y="0"/>
              <a:ext cx="3310743" cy="1310024"/>
              <a:chOff x="0" y="0"/>
              <a:chExt cx="3310741" cy="1310023"/>
            </a:xfrm>
          </p:grpSpPr>
          <p:pic>
            <p:nvPicPr>
              <p:cNvPr id="119" name="图片 10" descr="图片 10"/>
              <p:cNvPicPr>
                <a:picLocks noChangeAspect="1"/>
              </p:cNvPicPr>
              <p:nvPr/>
            </p:nvPicPr>
            <p:blipFill>
              <a:blip r:embed="rId2"/>
              <a:stretch>
                <a:fillRect/>
              </a:stretch>
            </p:blipFill>
            <p:spPr>
              <a:xfrm>
                <a:off x="0" y="411124"/>
                <a:ext cx="833120" cy="487836"/>
              </a:xfrm>
              <a:prstGeom prst="rect">
                <a:avLst/>
              </a:prstGeom>
              <a:ln w="12700" cap="flat">
                <a:noFill/>
                <a:miter lim="400000"/>
              </a:ln>
              <a:effectLst/>
            </p:spPr>
          </p:pic>
          <p:pic>
            <p:nvPicPr>
              <p:cNvPr id="120" name="腾源会_logo_cn_Export_D1.3.2-01的副本.png" descr="腾源会_logo_cn_Export_D1.3.2-01的副本.png"/>
              <p:cNvPicPr>
                <a:picLocks noChangeAspect="1"/>
              </p:cNvPicPr>
              <p:nvPr/>
            </p:nvPicPr>
            <p:blipFill>
              <a:blip r:embed="rId3"/>
              <a:srcRect/>
              <a:stretch>
                <a:fillRect/>
              </a:stretch>
            </p:blipFill>
            <p:spPr>
              <a:xfrm>
                <a:off x="523302" y="0"/>
                <a:ext cx="2787440" cy="1310024"/>
              </a:xfrm>
              <a:prstGeom prst="rect">
                <a:avLst/>
              </a:prstGeom>
              <a:ln w="12700" cap="flat">
                <a:noFill/>
                <a:miter lim="400000"/>
              </a:ln>
              <a:effectLst/>
            </p:spPr>
          </p:pic>
          <p:sp>
            <p:nvSpPr>
              <p:cNvPr id="121" name="线条"/>
              <p:cNvSpPr/>
              <p:nvPr/>
            </p:nvSpPr>
            <p:spPr>
              <a:xfrm>
                <a:off x="966255" y="497733"/>
                <a:ext cx="1" cy="314618"/>
              </a:xfrm>
              <a:prstGeom prst="line">
                <a:avLst/>
              </a:prstGeom>
              <a:noFill/>
              <a:ln w="12700" cap="flat">
                <a:solidFill>
                  <a:schemeClr val="accent3"/>
                </a:solidFill>
                <a:prstDash val="solid"/>
                <a:miter lim="800000"/>
              </a:ln>
              <a:effectLst/>
            </p:spPr>
            <p:txBody>
              <a:bodyPr wrap="square" lIns="45719" tIns="45719" rIns="45719" bIns="45719" numCol="1" anchor="t">
                <a:noAutofit/>
              </a:bodyPr>
              <a:lstStyle/>
              <a:p>
                <a:endParaRPr/>
              </a:p>
            </p:txBody>
          </p:sp>
        </p:grpSp>
      </p:grpSp>
      <p:sp>
        <p:nvSpPr>
          <p:cNvPr id="12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249932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6" descr="图片 6"/>
          <p:cNvPicPr>
            <a:picLocks noChangeAspect="1"/>
          </p:cNvPicPr>
          <p:nvPr/>
        </p:nvPicPr>
        <p:blipFill>
          <a:blip r:embed="rId12"/>
          <a:stretch>
            <a:fillRect/>
          </a:stretch>
        </p:blipFill>
        <p:spPr>
          <a:xfrm>
            <a:off x="-54709" y="-32176"/>
            <a:ext cx="12301419" cy="6922352"/>
          </a:xfrm>
          <a:prstGeom prst="rect">
            <a:avLst/>
          </a:prstGeom>
          <a:ln w="12700">
            <a:miter lim="400000"/>
          </a:ln>
        </p:spPr>
      </p:pic>
      <p:sp>
        <p:nvSpPr>
          <p:cNvPr id="3" name="标题文本"/>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标题文本</a:t>
            </a:r>
          </a:p>
        </p:txBody>
      </p:sp>
      <p:sp>
        <p:nvSpPr>
          <p:cNvPr id="4" name="正文级别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071559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等线"/>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goframe.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goframe.org/"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文本框 1"/>
          <p:cNvSpPr txBox="1"/>
          <p:nvPr/>
        </p:nvSpPr>
        <p:spPr>
          <a:xfrm>
            <a:off x="3762578" y="2619648"/>
            <a:ext cx="506965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a:solidFill>
                  <a:srgbClr val="FFFFFF"/>
                </a:solidFill>
                <a:latin typeface="Arial"/>
                <a:ea typeface="Arial"/>
                <a:cs typeface="Arial"/>
                <a:sym typeface="Arial"/>
              </a:defRPr>
            </a:pPr>
            <a:r>
              <a:rPr lang="en-US" altLang="zh-CN" sz="5400" b="1" dirty="0">
                <a:latin typeface="Microsoft YaHei" panose="020B0503020204020204" pitchFamily="34" charset="-122"/>
                <a:ea typeface="Microsoft YaHei" panose="020B0503020204020204" pitchFamily="34" charset="-122"/>
                <a:cs typeface="微软雅黑 Light"/>
                <a:sym typeface="微软雅黑 Light"/>
              </a:rPr>
              <a:t>Let's</a:t>
            </a:r>
            <a:r>
              <a:rPr lang="zh-CN" altLang="en-US" sz="5400" b="1" dirty="0">
                <a:latin typeface="Microsoft YaHei" panose="020B0503020204020204" pitchFamily="34" charset="-122"/>
                <a:ea typeface="Microsoft YaHei" panose="020B0503020204020204" pitchFamily="34" charset="-122"/>
                <a:cs typeface="微软雅黑 Light"/>
                <a:sym typeface="微软雅黑 Light"/>
              </a:rPr>
              <a:t> </a:t>
            </a:r>
            <a:r>
              <a:rPr lang="en-US" altLang="zh-CN" sz="5400" b="1" dirty="0" err="1">
                <a:latin typeface="Microsoft YaHei" panose="020B0503020204020204" pitchFamily="34" charset="-122"/>
                <a:ea typeface="Microsoft YaHei" panose="020B0503020204020204" pitchFamily="34" charset="-122"/>
                <a:cs typeface="微软雅黑 Light"/>
                <a:sym typeface="微软雅黑 Light"/>
              </a:rPr>
              <a:t>GoFrame</a:t>
            </a:r>
            <a:endParaRPr sz="5400" b="1" dirty="0">
              <a:latin typeface="Microsoft YaHei" panose="020B0503020204020204" pitchFamily="34" charset="-122"/>
              <a:ea typeface="Microsoft YaHei" panose="020B0503020204020204" pitchFamily="34" charset="-122"/>
              <a:cs typeface="微软雅黑"/>
              <a:sym typeface="微软雅黑"/>
            </a:endParaRPr>
          </a:p>
        </p:txBody>
      </p:sp>
      <p:sp>
        <p:nvSpPr>
          <p:cNvPr id="148" name="文本框 2"/>
          <p:cNvSpPr txBox="1"/>
          <p:nvPr/>
        </p:nvSpPr>
        <p:spPr>
          <a:xfrm>
            <a:off x="5817556" y="4147950"/>
            <a:ext cx="60529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b="1">
                <a:solidFill>
                  <a:srgbClr val="FFFFFF"/>
                </a:solidFill>
                <a:latin typeface="微软雅黑"/>
                <a:ea typeface="微软雅黑"/>
                <a:cs typeface="微软雅黑"/>
                <a:sym typeface="微软雅黑"/>
              </a:defRPr>
            </a:lvl1pPr>
          </a:lstStyle>
          <a:p>
            <a:r>
              <a:rPr lang="zh-CN" altLang="en-US" dirty="0"/>
              <a:t>郭强</a:t>
            </a:r>
            <a:endParaRPr dirty="0"/>
          </a:p>
        </p:txBody>
      </p:sp>
      <p:sp>
        <p:nvSpPr>
          <p:cNvPr id="149" name="文本框 3"/>
          <p:cNvSpPr txBox="1"/>
          <p:nvPr/>
        </p:nvSpPr>
        <p:spPr>
          <a:xfrm>
            <a:off x="5817557" y="4640135"/>
            <a:ext cx="150853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FFFFFF"/>
                </a:solidFill>
                <a:latin typeface="Arial"/>
                <a:ea typeface="Arial"/>
                <a:cs typeface="Arial"/>
                <a:sym typeface="Arial"/>
              </a:defRPr>
            </a:pPr>
            <a:r>
              <a:rPr lang="zh-CN" altLang="en-US" dirty="0"/>
              <a:t>腾讯科技</a:t>
            </a:r>
            <a:endParaRPr lang="en-US" altLang="zh-CN" dirty="0"/>
          </a:p>
          <a:p>
            <a:pPr>
              <a:defRPr>
                <a:solidFill>
                  <a:srgbClr val="FFFFFF"/>
                </a:solidFill>
                <a:latin typeface="Arial"/>
                <a:ea typeface="Arial"/>
                <a:cs typeface="Arial"/>
                <a:sym typeface="Arial"/>
              </a:defRPr>
            </a:pPr>
            <a:r>
              <a:rPr lang="zh-CN" altLang="en-US" dirty="0"/>
              <a:t>高级工程师</a:t>
            </a:r>
            <a:endParaRPr dirty="0">
              <a:latin typeface="微软雅黑 Light"/>
              <a:ea typeface="微软雅黑 Light"/>
              <a:cs typeface="微软雅黑 Light"/>
              <a:sym typeface="微软雅黑 Light"/>
            </a:endParaRPr>
          </a:p>
        </p:txBody>
      </p:sp>
      <p:sp>
        <p:nvSpPr>
          <p:cNvPr id="150" name="乘号 4"/>
          <p:cNvSpPr/>
          <p:nvPr/>
        </p:nvSpPr>
        <p:spPr>
          <a:xfrm>
            <a:off x="5992566" y="3638594"/>
            <a:ext cx="206868" cy="206869"/>
          </a:xfrm>
          <a:custGeom>
            <a:avLst/>
            <a:gdLst/>
            <a:ahLst/>
            <a:cxnLst>
              <a:cxn ang="0">
                <a:pos x="wd2" y="hd2"/>
              </a:cxn>
              <a:cxn ang="5400000">
                <a:pos x="wd2" y="hd2"/>
              </a:cxn>
              <a:cxn ang="10800000">
                <a:pos x="wd2" y="hd2"/>
              </a:cxn>
              <a:cxn ang="16200000">
                <a:pos x="wd2" y="hd2"/>
              </a:cxn>
            </a:cxnLst>
            <a:rect l="0" t="0" r="r" b="b"/>
            <a:pathLst>
              <a:path w="21600" h="21600" extrusionOk="0">
                <a:moveTo>
                  <a:pt x="0" y="762"/>
                </a:moveTo>
                <a:lnTo>
                  <a:pt x="762" y="0"/>
                </a:lnTo>
                <a:lnTo>
                  <a:pt x="10800" y="10038"/>
                </a:lnTo>
                <a:lnTo>
                  <a:pt x="20838" y="0"/>
                </a:lnTo>
                <a:lnTo>
                  <a:pt x="21600" y="762"/>
                </a:lnTo>
                <a:lnTo>
                  <a:pt x="11562" y="10800"/>
                </a:lnTo>
                <a:lnTo>
                  <a:pt x="21600" y="20838"/>
                </a:lnTo>
                <a:lnTo>
                  <a:pt x="20838" y="21600"/>
                </a:lnTo>
                <a:lnTo>
                  <a:pt x="10800" y="11562"/>
                </a:lnTo>
                <a:lnTo>
                  <a:pt x="762" y="21600"/>
                </a:lnTo>
                <a:lnTo>
                  <a:pt x="0" y="20838"/>
                </a:lnTo>
                <a:lnTo>
                  <a:pt x="10038" y="10800"/>
                </a:lnTo>
                <a:close/>
              </a:path>
            </a:pathLst>
          </a:custGeom>
          <a:solidFill>
            <a:srgbClr val="FFFFFF"/>
          </a:solidFill>
          <a:ln w="12700">
            <a:miter lim="400000"/>
          </a:ln>
        </p:spPr>
        <p:txBody>
          <a:bodyPr lIns="45719" rIns="45719" anchor="ctr"/>
          <a:lstStyle/>
          <a:p>
            <a:pPr algn="ctr">
              <a:defRPr>
                <a:solidFill>
                  <a:srgbClr val="FFFFFF"/>
                </a:solidFill>
                <a:latin typeface="Arial"/>
                <a:ea typeface="Arial"/>
                <a:cs typeface="Arial"/>
                <a:sym typeface="Arial"/>
              </a:defRPr>
            </a:pPr>
            <a:endParaRPr/>
          </a:p>
        </p:txBody>
      </p:sp>
      <p:sp>
        <p:nvSpPr>
          <p:cNvPr id="152" name="直接连接符 7"/>
          <p:cNvSpPr/>
          <p:nvPr/>
        </p:nvSpPr>
        <p:spPr>
          <a:xfrm>
            <a:off x="5859467" y="4610290"/>
            <a:ext cx="1783473" cy="1"/>
          </a:xfrm>
          <a:prstGeom prst="line">
            <a:avLst/>
          </a:prstGeom>
          <a:ln w="6350">
            <a:solidFill>
              <a:srgbClr val="FFFFFF"/>
            </a:solidFill>
            <a:miter/>
          </a:ln>
        </p:spPr>
        <p:txBody>
          <a:bodyPr lIns="45719" rIns="45719"/>
          <a:lstStyle/>
          <a:p>
            <a:endParaRPr/>
          </a:p>
        </p:txBody>
      </p:sp>
      <p:pic>
        <p:nvPicPr>
          <p:cNvPr id="153" name="图片 5" descr="图片 5"/>
          <p:cNvPicPr>
            <a:picLocks noChangeAspect="1"/>
          </p:cNvPicPr>
          <p:nvPr/>
        </p:nvPicPr>
        <p:blipFill>
          <a:blip r:embed="rId2"/>
          <a:stretch>
            <a:fillRect/>
          </a:stretch>
        </p:blipFill>
        <p:spPr>
          <a:xfrm>
            <a:off x="4032929" y="1827533"/>
            <a:ext cx="999745" cy="585589"/>
          </a:xfrm>
          <a:prstGeom prst="rect">
            <a:avLst/>
          </a:prstGeom>
          <a:ln w="12700">
            <a:miter lim="400000"/>
          </a:ln>
        </p:spPr>
      </p:pic>
      <p:pic>
        <p:nvPicPr>
          <p:cNvPr id="154" name="腾源会白底.png" descr="腾源会白底.png"/>
          <p:cNvPicPr>
            <a:picLocks noChangeAspect="1"/>
          </p:cNvPicPr>
          <p:nvPr/>
        </p:nvPicPr>
        <p:blipFill>
          <a:blip r:embed="rId3"/>
          <a:stretch>
            <a:fillRect/>
          </a:stretch>
        </p:blipFill>
        <p:spPr>
          <a:xfrm>
            <a:off x="5982230" y="1407539"/>
            <a:ext cx="3033325" cy="1425584"/>
          </a:xfrm>
          <a:prstGeom prst="rect">
            <a:avLst/>
          </a:prstGeom>
          <a:ln w="12700">
            <a:miter lim="400000"/>
          </a:ln>
        </p:spPr>
      </p:pic>
      <p:pic>
        <p:nvPicPr>
          <p:cNvPr id="15" name="图片 14">
            <a:extLst>
              <a:ext uri="{FF2B5EF4-FFF2-40B4-BE49-F238E27FC236}">
                <a16:creationId xmlns:a16="http://schemas.microsoft.com/office/drawing/2014/main" id="{8D343A21-465F-9248-A733-3DA963C02895}"/>
              </a:ext>
            </a:extLst>
          </p:cNvPr>
          <p:cNvPicPr>
            <a:picLocks noChangeAspect="1"/>
          </p:cNvPicPr>
          <p:nvPr/>
        </p:nvPicPr>
        <p:blipFill>
          <a:blip r:embed="rId4"/>
          <a:stretch>
            <a:fillRect/>
          </a:stretch>
        </p:blipFill>
        <p:spPr>
          <a:xfrm>
            <a:off x="4734339" y="4180608"/>
            <a:ext cx="969775" cy="997731"/>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模块化设计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聚合原则</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1F3516C8-C58A-C14A-A47C-EDF19D3C6CAE}"/>
              </a:ext>
            </a:extLst>
          </p:cNvPr>
          <p:cNvSpPr/>
          <p:nvPr/>
        </p:nvSpPr>
        <p:spPr>
          <a:xfrm>
            <a:off x="184597" y="985304"/>
            <a:ext cx="5911403" cy="5029390"/>
          </a:xfrm>
          <a:prstGeom prst="rect">
            <a:avLst/>
          </a:prstGeom>
        </p:spPr>
        <p:txBody>
          <a:bodyPr wrap="square">
            <a:spAutoFit/>
          </a:bodyPr>
          <a:lstStyle/>
          <a:p>
            <a:pPr>
              <a:lnSpc>
                <a:spcPct val="150000"/>
              </a:lnSpc>
            </a:pPr>
            <a:r>
              <a:rPr lang="en" altLang="zh-CN" b="1" dirty="0">
                <a:latin typeface="Monaco" pitchFamily="2" charset="0"/>
                <a:ea typeface="Microsoft YaHei" panose="020B0503020204020204" pitchFamily="34" charset="-122"/>
              </a:rPr>
              <a:t>REP</a:t>
            </a:r>
            <a:r>
              <a:rPr lang="en" altLang="zh-CN" b="1"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发布等同原则</a:t>
            </a:r>
            <a:r>
              <a:rPr lang="zh-CN" altLang="en-US" sz="1100" dirty="0">
                <a:latin typeface="Monaco" pitchFamily="2" charset="0"/>
              </a:rPr>
              <a:t> </a:t>
            </a:r>
            <a:r>
              <a:rPr lang="en-US" altLang="zh-CN" sz="1200" dirty="0">
                <a:latin typeface="Monaco" pitchFamily="2" charset="0"/>
              </a:rPr>
              <a:t>(</a:t>
            </a:r>
            <a:r>
              <a:rPr lang="en" altLang="zh-CN" sz="1200" dirty="0">
                <a:latin typeface="Monaco" pitchFamily="2" charset="0"/>
              </a:rPr>
              <a:t>Release/Reuse Equivalency Principle</a:t>
            </a:r>
            <a:r>
              <a:rPr lang="en-US" altLang="zh-CN" sz="1200" dirty="0">
                <a:latin typeface="Monaco" pitchFamily="2" charset="0"/>
              </a:rPr>
              <a:t>)</a:t>
            </a:r>
          </a:p>
          <a:p>
            <a:pPr>
              <a:lnSpc>
                <a:spcPct val="150000"/>
              </a:lnSpc>
            </a:pPr>
            <a:r>
              <a:rPr lang="zh-CN" altLang="en-US" dirty="0">
                <a:latin typeface="Microsoft YaHei" panose="020B0503020204020204" pitchFamily="34" charset="-122"/>
                <a:ea typeface="Microsoft YaHei" panose="020B0503020204020204" pitchFamily="34" charset="-122"/>
              </a:rPr>
              <a:t>软件复用的最小粒度应等同于其发布的最小粒度。</a:t>
            </a:r>
            <a:endParaRPr lang="en-US" altLang="zh-CN" dirty="0">
              <a:latin typeface="Microsoft YaHei" panose="020B0503020204020204" pitchFamily="34" charset="-122"/>
              <a:ea typeface="Microsoft YaHei" panose="020B0503020204020204" pitchFamily="34" charset="-122"/>
            </a:endParaRPr>
          </a:p>
          <a:p>
            <a:pPr>
              <a:lnSpc>
                <a:spcPct val="150000"/>
              </a:lnSpc>
            </a:pPr>
            <a:endParaRPr lang="zh-CN" altLang="en-US" dirty="0">
              <a:latin typeface="Microsoft YaHei" panose="020B0503020204020204" pitchFamily="34" charset="-122"/>
              <a:ea typeface="Microsoft YaHei" panose="020B0503020204020204" pitchFamily="34" charset="-122"/>
            </a:endParaRPr>
          </a:p>
          <a:p>
            <a:pPr>
              <a:lnSpc>
                <a:spcPct val="150000"/>
              </a:lnSpc>
            </a:pPr>
            <a:r>
              <a:rPr lang="en" altLang="zh-CN" b="1" dirty="0">
                <a:latin typeface="Monaco" pitchFamily="2" charset="0"/>
                <a:ea typeface="Microsoft YaHei" panose="020B0503020204020204" pitchFamily="34" charset="-122"/>
              </a:rPr>
              <a:t>CCP</a:t>
            </a:r>
            <a:r>
              <a:rPr lang="en" altLang="zh-CN" b="1"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共同闭包原则 </a:t>
            </a:r>
            <a:r>
              <a:rPr lang="en-US" altLang="zh-CN" sz="1200" dirty="0">
                <a:latin typeface="Monaco" pitchFamily="2" charset="0"/>
                <a:ea typeface="Microsoft YaHei" panose="020B0503020204020204" pitchFamily="34" charset="-122"/>
              </a:rPr>
              <a:t>(</a:t>
            </a:r>
            <a:r>
              <a:rPr lang="en" altLang="zh-CN" sz="1200" dirty="0">
                <a:latin typeface="Monaco" pitchFamily="2" charset="0"/>
              </a:rPr>
              <a:t>Common Closure Principle</a:t>
            </a:r>
            <a:r>
              <a:rPr lang="en-US" altLang="zh-CN" sz="1200" dirty="0">
                <a:latin typeface="Monaco" pitchFamily="2" charset="0"/>
              </a:rPr>
              <a:t>)</a:t>
            </a:r>
            <a:endParaRPr lang="en-US" altLang="zh-CN" sz="1200" b="1" dirty="0">
              <a:latin typeface="Monaco" pitchFamily="2" charset="0"/>
              <a:ea typeface="Microsoft YaHei" panose="020B0503020204020204" pitchFamily="34" charset="-122"/>
            </a:endParaRPr>
          </a:p>
          <a:p>
            <a:pPr>
              <a:lnSpc>
                <a:spcPct val="150000"/>
              </a:lnSpc>
            </a:pPr>
            <a:r>
              <a:rPr lang="zh-CN" altLang="en-US" dirty="0">
                <a:latin typeface="Microsoft YaHei" panose="020B0503020204020204" pitchFamily="34" charset="-122"/>
                <a:ea typeface="Microsoft YaHei" panose="020B0503020204020204" pitchFamily="34" charset="-122"/>
              </a:rPr>
              <a:t>为了相同目的而同时修改的类，应该放在同一个模块中。对大部分应用程序而言，可维护性的重要性远远大于可复用性，由同一个原因引起的代码修改，最好在同一个模块中，如果分散在多个模块中，那么开发、提交、部署的成本都会上升。</a:t>
            </a:r>
            <a:endParaRPr lang="en-US" altLang="zh-CN" dirty="0">
              <a:latin typeface="Microsoft YaHei" panose="020B0503020204020204" pitchFamily="34" charset="-122"/>
              <a:ea typeface="Microsoft YaHei" panose="020B0503020204020204" pitchFamily="34" charset="-122"/>
            </a:endParaRPr>
          </a:p>
          <a:p>
            <a:pPr>
              <a:lnSpc>
                <a:spcPct val="150000"/>
              </a:lnSpc>
            </a:pPr>
            <a:endParaRPr lang="zh-CN" altLang="en-US" dirty="0">
              <a:latin typeface="Microsoft YaHei" panose="020B0503020204020204" pitchFamily="34" charset="-122"/>
              <a:ea typeface="Microsoft YaHei" panose="020B0503020204020204" pitchFamily="34" charset="-122"/>
            </a:endParaRPr>
          </a:p>
          <a:p>
            <a:pPr>
              <a:lnSpc>
                <a:spcPct val="150000"/>
              </a:lnSpc>
            </a:pPr>
            <a:r>
              <a:rPr lang="en" altLang="zh-CN" b="1" dirty="0">
                <a:latin typeface="Monaco" pitchFamily="2" charset="0"/>
                <a:ea typeface="Microsoft YaHei" panose="020B0503020204020204" pitchFamily="34" charset="-122"/>
              </a:rPr>
              <a:t>CRP</a:t>
            </a:r>
            <a:r>
              <a:rPr lang="en" altLang="zh-CN" b="1"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共同复用原则 </a:t>
            </a:r>
            <a:r>
              <a:rPr lang="en-US" altLang="zh-CN" sz="1200" dirty="0">
                <a:latin typeface="Monaco" pitchFamily="2" charset="0"/>
                <a:ea typeface="Microsoft YaHei" panose="020B0503020204020204" pitchFamily="34" charset="-122"/>
              </a:rPr>
              <a:t>(</a:t>
            </a:r>
            <a:r>
              <a:rPr lang="en" altLang="zh-CN" sz="1200" dirty="0">
                <a:latin typeface="Monaco" pitchFamily="2" charset="0"/>
              </a:rPr>
              <a:t>Common Reuse Principle</a:t>
            </a:r>
            <a:r>
              <a:rPr lang="en-US" altLang="zh-CN" sz="1200" dirty="0">
                <a:latin typeface="Monaco" pitchFamily="2" charset="0"/>
              </a:rPr>
              <a:t>)</a:t>
            </a:r>
            <a:endParaRPr lang="en-US" altLang="zh-CN" sz="1200" b="1" dirty="0">
              <a:latin typeface="Monaco" pitchFamily="2" charset="0"/>
              <a:ea typeface="Microsoft YaHei" panose="020B0503020204020204" pitchFamily="34" charset="-122"/>
            </a:endParaRPr>
          </a:p>
          <a:p>
            <a:pPr>
              <a:lnSpc>
                <a:spcPct val="150000"/>
              </a:lnSpc>
            </a:pPr>
            <a:r>
              <a:rPr lang="zh-CN" altLang="en-US" dirty="0">
                <a:latin typeface="Microsoft YaHei" panose="020B0503020204020204" pitchFamily="34" charset="-122"/>
                <a:ea typeface="Microsoft YaHei" panose="020B0503020204020204" pitchFamily="34" charset="-122"/>
              </a:rPr>
              <a:t>不要强迫一个模块依赖它不需要的东西。</a:t>
            </a:r>
          </a:p>
        </p:txBody>
      </p:sp>
      <p:pic>
        <p:nvPicPr>
          <p:cNvPr id="8" name="Picture 2">
            <a:extLst>
              <a:ext uri="{FF2B5EF4-FFF2-40B4-BE49-F238E27FC236}">
                <a16:creationId xmlns:a16="http://schemas.microsoft.com/office/drawing/2014/main" id="{1BC91CE1-FE01-884B-87E5-75D4F0675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524" y="793243"/>
            <a:ext cx="6287879" cy="4990563"/>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837427A5-9368-B941-B483-BB1EC01DE4B9}"/>
              </a:ext>
            </a:extLst>
          </p:cNvPr>
          <p:cNvSpPr txBox="1"/>
          <p:nvPr/>
        </p:nvSpPr>
        <p:spPr>
          <a:xfrm>
            <a:off x="7629310" y="5845417"/>
            <a:ext cx="2912272" cy="338554"/>
          </a:xfrm>
          <a:prstGeom prst="rect">
            <a:avLst/>
          </a:prstGeom>
          <a:noFill/>
        </p:spPr>
        <p:txBody>
          <a:bodyPr wrap="none" rtlCol="0">
            <a:spAutoFit/>
          </a:bodyPr>
          <a:lstStyle/>
          <a:p>
            <a:r>
              <a:rPr lang="zh-CN" altLang="en-US" sz="1600" dirty="0">
                <a:latin typeface="Microsoft YaHei" panose="020B0503020204020204" pitchFamily="34" charset="-122"/>
                <a:ea typeface="Microsoft YaHei" panose="020B0503020204020204" pitchFamily="34" charset="-122"/>
              </a:rPr>
              <a:t>模块聚合原则竞争关系张力图</a:t>
            </a:r>
            <a:endParaRPr kumimoji="1" lang="zh-CN" altLang="en-US"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368345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模块化设计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单仓包设计</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F5CF45E4-55BF-4840-8395-B91A4E9CB664}"/>
              </a:ext>
            </a:extLst>
          </p:cNvPr>
          <p:cNvSpPr/>
          <p:nvPr/>
        </p:nvSpPr>
        <p:spPr>
          <a:xfrm>
            <a:off x="5058336" y="682407"/>
            <a:ext cx="6683297" cy="3408049"/>
          </a:xfrm>
          <a:prstGeom prst="rect">
            <a:avLst/>
          </a:prstGeom>
        </p:spPr>
        <p:txBody>
          <a:bodyPr wrap="square">
            <a:spAutoFit/>
          </a:bodyPr>
          <a:lstStyle/>
          <a:p>
            <a:pPr>
              <a:lnSpc>
                <a:spcPct val="150000"/>
              </a:lnSpc>
            </a:pPr>
            <a:r>
              <a:rPr lang="zh-CN" altLang="en-US" sz="2800" b="0" i="0">
                <a:solidFill>
                  <a:srgbClr val="172B4D"/>
                </a:solidFill>
                <a:effectLst/>
                <a:latin typeface="Microsoft YaHei" panose="020B0503020204020204" pitchFamily="34" charset="-122"/>
                <a:ea typeface="Microsoft YaHei" panose="020B0503020204020204" pitchFamily="34" charset="-122"/>
              </a:rPr>
              <a:t>痛点：</a:t>
            </a:r>
            <a:endParaRPr lang="en-US" altLang="zh-CN" sz="2800" b="0" i="0">
              <a:solidFill>
                <a:srgbClr val="172B4D"/>
              </a:solidFill>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endParaRPr lang="en-US" altLang="zh-CN">
              <a:solidFill>
                <a:srgbClr val="172B4D"/>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0" i="0">
                <a:solidFill>
                  <a:srgbClr val="172B4D"/>
                </a:solidFill>
                <a:effectLst/>
                <a:latin typeface="Microsoft YaHei" panose="020B0503020204020204" pitchFamily="34" charset="-122"/>
                <a:ea typeface="Microsoft YaHei" panose="020B0503020204020204" pitchFamily="34" charset="-122"/>
              </a:rPr>
              <a:t>实现相同功能逻辑的模块百花齐放，选择成本过高</a:t>
            </a:r>
          </a:p>
          <a:p>
            <a:pPr marL="285750" indent="-285750">
              <a:lnSpc>
                <a:spcPct val="150000"/>
              </a:lnSpc>
              <a:buFont typeface="Arial" panose="020B0604020202020204" pitchFamily="34" charset="0"/>
              <a:buChar char="•"/>
            </a:pPr>
            <a:r>
              <a:rPr lang="zh-CN" altLang="en-US" sz="2000" b="0" i="0">
                <a:solidFill>
                  <a:srgbClr val="172B4D"/>
                </a:solidFill>
                <a:effectLst/>
                <a:latin typeface="Microsoft YaHei" panose="020B0503020204020204" pitchFamily="34" charset="-122"/>
                <a:ea typeface="Microsoft YaHei" panose="020B0503020204020204" pitchFamily="34" charset="-122"/>
              </a:rPr>
              <a:t>项目依赖的模块过多，项目整体的稳定性会受到影响</a:t>
            </a:r>
          </a:p>
          <a:p>
            <a:pPr marL="285750" indent="-285750">
              <a:lnSpc>
                <a:spcPct val="150000"/>
              </a:lnSpc>
              <a:buFont typeface="Arial" panose="020B0604020202020204" pitchFamily="34" charset="0"/>
              <a:buChar char="•"/>
            </a:pPr>
            <a:r>
              <a:rPr lang="zh-CN" altLang="en-US" sz="2000" b="0" i="0">
                <a:solidFill>
                  <a:srgbClr val="172B4D"/>
                </a:solidFill>
                <a:effectLst/>
                <a:latin typeface="Microsoft YaHei" panose="020B0503020204020204" pitchFamily="34" charset="-122"/>
                <a:ea typeface="Microsoft YaHei" panose="020B0503020204020204" pitchFamily="34" charset="-122"/>
              </a:rPr>
              <a:t>项目依赖的模块过多，无从下手是否应当升级模块版本</a:t>
            </a:r>
          </a:p>
          <a:p>
            <a:pPr marL="285750" indent="-285750">
              <a:lnSpc>
                <a:spcPct val="150000"/>
              </a:lnSpc>
              <a:buFont typeface="Arial" panose="020B0604020202020204" pitchFamily="34" charset="0"/>
              <a:buChar char="•"/>
            </a:pPr>
            <a:r>
              <a:rPr lang="zh-CN" altLang="en-US" sz="2000" b="0" i="0">
                <a:solidFill>
                  <a:srgbClr val="172B4D"/>
                </a:solidFill>
                <a:effectLst/>
                <a:latin typeface="Microsoft YaHei" panose="020B0503020204020204" pitchFamily="34" charset="-122"/>
                <a:ea typeface="Microsoft YaHei" panose="020B0503020204020204" pitchFamily="34" charset="-122"/>
              </a:rPr>
              <a:t>各个模块孤立设计，单独看待每个模块可替换性很高，开发体系难以建立，开发规范难以统一</a:t>
            </a:r>
          </a:p>
        </p:txBody>
      </p:sp>
      <p:pic>
        <p:nvPicPr>
          <p:cNvPr id="10" name="图片 9">
            <a:extLst>
              <a:ext uri="{FF2B5EF4-FFF2-40B4-BE49-F238E27FC236}">
                <a16:creationId xmlns:a16="http://schemas.microsoft.com/office/drawing/2014/main" id="{904841FD-1A82-F84D-AA46-17FF16B71B97}"/>
              </a:ext>
            </a:extLst>
          </p:cNvPr>
          <p:cNvPicPr>
            <a:picLocks noChangeAspect="1"/>
          </p:cNvPicPr>
          <p:nvPr/>
        </p:nvPicPr>
        <p:blipFill>
          <a:blip r:embed="rId3"/>
          <a:stretch>
            <a:fillRect/>
          </a:stretch>
        </p:blipFill>
        <p:spPr>
          <a:xfrm>
            <a:off x="182425" y="862711"/>
            <a:ext cx="4706768" cy="5339021"/>
          </a:xfrm>
          <a:prstGeom prst="rect">
            <a:avLst/>
          </a:prstGeom>
        </p:spPr>
      </p:pic>
    </p:spTree>
    <p:extLst>
      <p:ext uri="{BB962C8B-B14F-4D97-AF65-F5344CB8AC3E}">
        <p14:creationId xmlns:p14="http://schemas.microsoft.com/office/powerpoint/2010/main" val="23535080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模块化设计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模块聚合设计</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4D0282FC-882F-E141-B724-30E949A4D797}"/>
              </a:ext>
            </a:extLst>
          </p:cNvPr>
          <p:cNvSpPr/>
          <p:nvPr/>
        </p:nvSpPr>
        <p:spPr>
          <a:xfrm>
            <a:off x="1973689" y="3923515"/>
            <a:ext cx="9691837" cy="2346220"/>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2000">
                <a:latin typeface="Microsoft YaHei" panose="020B0503020204020204" pitchFamily="34" charset="-122"/>
                <a:ea typeface="Microsoft YaHei" panose="020B0503020204020204" pitchFamily="34" charset="-122"/>
              </a:rPr>
              <a:t>框架核心维护较全面的通用基础模块，降低基础模块选择成本</a:t>
            </a:r>
          </a:p>
          <a:p>
            <a:pPr marL="285750" indent="-285750">
              <a:lnSpc>
                <a:spcPct val="150000"/>
              </a:lnSpc>
              <a:buFont typeface="Arial" panose="020B0604020202020204" pitchFamily="34" charset="0"/>
              <a:buChar char="•"/>
            </a:pPr>
            <a:r>
              <a:rPr lang="zh-CN" altLang="en-US" sz="2000">
                <a:latin typeface="Microsoft YaHei" panose="020B0503020204020204" pitchFamily="34" charset="-122"/>
                <a:ea typeface="Microsoft YaHei" panose="020B0503020204020204" pitchFamily="34" charset="-122"/>
              </a:rPr>
              <a:t>我们只需要维护一个统一的框架版本，而不是数十个模块版本</a:t>
            </a:r>
          </a:p>
          <a:p>
            <a:pPr marL="285750" indent="-285750">
              <a:lnSpc>
                <a:spcPct val="150000"/>
              </a:lnSpc>
              <a:buFont typeface="Arial" panose="020B0604020202020204" pitchFamily="34" charset="0"/>
              <a:buChar char="•"/>
            </a:pPr>
            <a:r>
              <a:rPr lang="zh-CN" altLang="en-US" sz="2000">
                <a:latin typeface="Microsoft YaHei" panose="020B0503020204020204" pitchFamily="34" charset="-122"/>
                <a:ea typeface="Microsoft YaHei" panose="020B0503020204020204" pitchFamily="34" charset="-122"/>
              </a:rPr>
              <a:t>我们只需要了解一个框架的内容变化，而不是数十个模块的内容变化</a:t>
            </a:r>
          </a:p>
          <a:p>
            <a:pPr marL="285750" indent="-285750">
              <a:lnSpc>
                <a:spcPct val="150000"/>
              </a:lnSpc>
              <a:buFont typeface="Arial" panose="020B0604020202020204" pitchFamily="34" charset="0"/>
              <a:buChar char="•"/>
            </a:pPr>
            <a:r>
              <a:rPr lang="zh-CN" altLang="en-US" sz="2000">
                <a:latin typeface="Microsoft YaHei" panose="020B0503020204020204" pitchFamily="34" charset="-122"/>
                <a:ea typeface="Microsoft YaHei" panose="020B0503020204020204" pitchFamily="34" charset="-122"/>
              </a:rPr>
              <a:t>升级的时候只需要升级一个框架版本，而不是数十个模块版本的升级</a:t>
            </a:r>
          </a:p>
          <a:p>
            <a:pPr marL="285750" indent="-285750">
              <a:lnSpc>
                <a:spcPct val="150000"/>
              </a:lnSpc>
              <a:buFont typeface="Arial" panose="020B0604020202020204" pitchFamily="34" charset="0"/>
              <a:buChar char="•"/>
            </a:pPr>
            <a:r>
              <a:rPr lang="zh-CN" altLang="en-US" sz="2000">
                <a:latin typeface="Microsoft YaHei" panose="020B0503020204020204" pitchFamily="34" charset="-122"/>
                <a:ea typeface="Microsoft YaHei" panose="020B0503020204020204" pitchFamily="34" charset="-122"/>
              </a:rPr>
              <a:t>减轻心智负担，提高模块可维护性，更容易保证各业务项目的模块版本一致性</a:t>
            </a:r>
          </a:p>
        </p:txBody>
      </p:sp>
      <p:pic>
        <p:nvPicPr>
          <p:cNvPr id="7" name="图片 6">
            <a:extLst>
              <a:ext uri="{FF2B5EF4-FFF2-40B4-BE49-F238E27FC236}">
                <a16:creationId xmlns:a16="http://schemas.microsoft.com/office/drawing/2014/main" id="{6C3642C6-C41F-4046-85E0-BCB3FB0CBD7A}"/>
              </a:ext>
            </a:extLst>
          </p:cNvPr>
          <p:cNvPicPr>
            <a:picLocks noChangeAspect="1"/>
          </p:cNvPicPr>
          <p:nvPr/>
        </p:nvPicPr>
        <p:blipFill>
          <a:blip r:embed="rId3"/>
          <a:stretch>
            <a:fillRect/>
          </a:stretch>
        </p:blipFill>
        <p:spPr>
          <a:xfrm>
            <a:off x="2310109" y="848661"/>
            <a:ext cx="6536008" cy="3130272"/>
          </a:xfrm>
          <a:prstGeom prst="rect">
            <a:avLst/>
          </a:prstGeom>
        </p:spPr>
      </p:pic>
      <p:sp>
        <p:nvSpPr>
          <p:cNvPr id="8" name="文本框 7">
            <a:extLst>
              <a:ext uri="{FF2B5EF4-FFF2-40B4-BE49-F238E27FC236}">
                <a16:creationId xmlns:a16="http://schemas.microsoft.com/office/drawing/2014/main" id="{98EA0022-C9AA-864B-B5A6-3384768DDD13}"/>
              </a:ext>
            </a:extLst>
          </p:cNvPr>
          <p:cNvSpPr txBox="1"/>
          <p:nvPr/>
        </p:nvSpPr>
        <p:spPr>
          <a:xfrm>
            <a:off x="711805" y="4835015"/>
            <a:ext cx="1261884" cy="523220"/>
          </a:xfrm>
          <a:prstGeom prst="rect">
            <a:avLst/>
          </a:prstGeom>
          <a:noFill/>
        </p:spPr>
        <p:txBody>
          <a:bodyPr wrap="none" rtlCol="0">
            <a:spAutoFit/>
          </a:bodyPr>
          <a:lstStyle/>
          <a:p>
            <a:r>
              <a:rPr kumimoji="1" lang="zh-CN" altLang="en-US" sz="2800">
                <a:latin typeface="Microsoft YaHei" panose="020B0503020204020204" pitchFamily="34" charset="-122"/>
                <a:ea typeface="Microsoft YaHei" panose="020B0503020204020204" pitchFamily="34" charset="-122"/>
              </a:rPr>
              <a:t>改进：</a:t>
            </a:r>
          </a:p>
        </p:txBody>
      </p:sp>
    </p:spTree>
    <p:extLst>
      <p:ext uri="{BB962C8B-B14F-4D97-AF65-F5344CB8AC3E}">
        <p14:creationId xmlns:p14="http://schemas.microsoft.com/office/powerpoint/2010/main" val="13688093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统一框架设计</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35" name="Picture 4">
            <a:extLst>
              <a:ext uri="{FF2B5EF4-FFF2-40B4-BE49-F238E27FC236}">
                <a16:creationId xmlns:a16="http://schemas.microsoft.com/office/drawing/2014/main" id="{237B1A0C-F74E-D645-855D-E1D207533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922" y="938980"/>
            <a:ext cx="3874905" cy="51494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9AC6ED11-856F-9C4A-8460-252EEF4BE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321" y="921929"/>
            <a:ext cx="3874905" cy="5166541"/>
          </a:xfrm>
          <a:prstGeom prst="rect">
            <a:avLst/>
          </a:prstGeom>
          <a:noFill/>
          <a:extLst>
            <a:ext uri="{909E8E84-426E-40DD-AFC4-6F175D3DCCD1}">
              <a14:hiddenFill xmlns:a14="http://schemas.microsoft.com/office/drawing/2010/main">
                <a:solidFill>
                  <a:srgbClr val="FFFFFF"/>
                </a:solidFill>
              </a14:hiddenFill>
            </a:ext>
          </a:extLst>
        </p:spPr>
      </p:pic>
      <p:sp>
        <p:nvSpPr>
          <p:cNvPr id="37" name="右箭头 36">
            <a:extLst>
              <a:ext uri="{FF2B5EF4-FFF2-40B4-BE49-F238E27FC236}">
                <a16:creationId xmlns:a16="http://schemas.microsoft.com/office/drawing/2014/main" id="{45E8A135-F1B6-9C45-90C4-4B8A1CDA3B4C}"/>
              </a:ext>
            </a:extLst>
          </p:cNvPr>
          <p:cNvSpPr/>
          <p:nvPr/>
        </p:nvSpPr>
        <p:spPr>
          <a:xfrm>
            <a:off x="5368534" y="3194576"/>
            <a:ext cx="1156080" cy="89758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9483334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6624A25-7846-6949-8762-43D42267C3A0}"/>
              </a:ext>
            </a:extLst>
          </p:cNvPr>
          <p:cNvGrpSpPr/>
          <p:nvPr/>
        </p:nvGrpSpPr>
        <p:grpSpPr>
          <a:xfrm>
            <a:off x="181011" y="1034065"/>
            <a:ext cx="4908824" cy="5658961"/>
            <a:chOff x="130211" y="1415065"/>
            <a:chExt cx="4908824" cy="5658961"/>
          </a:xfrm>
        </p:grpSpPr>
        <p:sp>
          <p:nvSpPr>
            <p:cNvPr id="7" name="Shape 6">
              <a:extLst>
                <a:ext uri="{FF2B5EF4-FFF2-40B4-BE49-F238E27FC236}">
                  <a16:creationId xmlns:a16="http://schemas.microsoft.com/office/drawing/2014/main" id="{6F73B299-8A31-224E-AAC9-2CD67C7781A8}"/>
                </a:ext>
              </a:extLst>
            </p:cNvPr>
            <p:cNvSpPr/>
            <p:nvPr/>
          </p:nvSpPr>
          <p:spPr>
            <a:xfrm>
              <a:off x="3088105" y="5180043"/>
              <a:ext cx="1056766" cy="1625886"/>
            </a:xfrm>
            <a:custGeom>
              <a:avLst/>
              <a:gdLst/>
              <a:ahLst/>
              <a:cxnLst>
                <a:cxn ang="0">
                  <a:pos x="wd2" y="hd2"/>
                </a:cxn>
                <a:cxn ang="5400000">
                  <a:pos x="wd2" y="hd2"/>
                </a:cxn>
                <a:cxn ang="10800000">
                  <a:pos x="wd2" y="hd2"/>
                </a:cxn>
                <a:cxn ang="16200000">
                  <a:pos x="wd2" y="hd2"/>
                </a:cxn>
              </a:cxnLst>
              <a:rect l="0" t="0" r="r" b="b"/>
              <a:pathLst>
                <a:path w="21600" h="21600" extrusionOk="0">
                  <a:moveTo>
                    <a:pt x="5938" y="14348"/>
                  </a:moveTo>
                  <a:cubicBezTo>
                    <a:pt x="6167" y="15307"/>
                    <a:pt x="6389" y="16310"/>
                    <a:pt x="6588" y="17253"/>
                  </a:cubicBezTo>
                  <a:cubicBezTo>
                    <a:pt x="5318" y="14457"/>
                    <a:pt x="3426" y="11980"/>
                    <a:pt x="1995" y="10330"/>
                  </a:cubicBezTo>
                  <a:cubicBezTo>
                    <a:pt x="3358" y="11437"/>
                    <a:pt x="4711" y="12876"/>
                    <a:pt x="5938" y="14348"/>
                  </a:cubicBezTo>
                  <a:close/>
                  <a:moveTo>
                    <a:pt x="7297" y="16053"/>
                  </a:moveTo>
                  <a:cubicBezTo>
                    <a:pt x="7285" y="16657"/>
                    <a:pt x="7277" y="17231"/>
                    <a:pt x="7273" y="17762"/>
                  </a:cubicBezTo>
                  <a:cubicBezTo>
                    <a:pt x="7219" y="17738"/>
                    <a:pt x="7166" y="17715"/>
                    <a:pt x="7115" y="17693"/>
                  </a:cubicBezTo>
                  <a:cubicBezTo>
                    <a:pt x="6968" y="17051"/>
                    <a:pt x="6830" y="16394"/>
                    <a:pt x="6717" y="15772"/>
                  </a:cubicBezTo>
                  <a:cubicBezTo>
                    <a:pt x="6679" y="15562"/>
                    <a:pt x="6635" y="15352"/>
                    <a:pt x="6587" y="15144"/>
                  </a:cubicBezTo>
                  <a:cubicBezTo>
                    <a:pt x="6831" y="15449"/>
                    <a:pt x="7067" y="15753"/>
                    <a:pt x="7297" y="16053"/>
                  </a:cubicBezTo>
                  <a:close/>
                  <a:moveTo>
                    <a:pt x="7948" y="15336"/>
                  </a:moveTo>
                  <a:cubicBezTo>
                    <a:pt x="8151" y="15625"/>
                    <a:pt x="8340" y="15906"/>
                    <a:pt x="8515" y="16178"/>
                  </a:cubicBezTo>
                  <a:cubicBezTo>
                    <a:pt x="8501" y="16284"/>
                    <a:pt x="8486" y="16389"/>
                    <a:pt x="8472" y="16495"/>
                  </a:cubicBezTo>
                  <a:cubicBezTo>
                    <a:pt x="8372" y="16364"/>
                    <a:pt x="8271" y="16232"/>
                    <a:pt x="8167" y="16096"/>
                  </a:cubicBezTo>
                  <a:cubicBezTo>
                    <a:pt x="8095" y="16002"/>
                    <a:pt x="8023" y="15909"/>
                    <a:pt x="7951" y="15817"/>
                  </a:cubicBezTo>
                  <a:cubicBezTo>
                    <a:pt x="7950" y="15658"/>
                    <a:pt x="7949" y="15497"/>
                    <a:pt x="7948" y="15336"/>
                  </a:cubicBezTo>
                  <a:close/>
                  <a:moveTo>
                    <a:pt x="9208" y="14350"/>
                  </a:moveTo>
                  <a:cubicBezTo>
                    <a:pt x="9079" y="15043"/>
                    <a:pt x="8961" y="15724"/>
                    <a:pt x="8855" y="16372"/>
                  </a:cubicBezTo>
                  <a:cubicBezTo>
                    <a:pt x="8801" y="16297"/>
                    <a:pt x="8748" y="16225"/>
                    <a:pt x="8695" y="16155"/>
                  </a:cubicBezTo>
                  <a:cubicBezTo>
                    <a:pt x="8765" y="14877"/>
                    <a:pt x="8835" y="13924"/>
                    <a:pt x="8835" y="13924"/>
                  </a:cubicBezTo>
                  <a:cubicBezTo>
                    <a:pt x="8738" y="14592"/>
                    <a:pt x="8640" y="15279"/>
                    <a:pt x="8546" y="15957"/>
                  </a:cubicBezTo>
                  <a:cubicBezTo>
                    <a:pt x="8319" y="15659"/>
                    <a:pt x="8116" y="15408"/>
                    <a:pt x="7947" y="15208"/>
                  </a:cubicBezTo>
                  <a:cubicBezTo>
                    <a:pt x="7942" y="14233"/>
                    <a:pt x="7943" y="13229"/>
                    <a:pt x="7948" y="12248"/>
                  </a:cubicBezTo>
                  <a:cubicBezTo>
                    <a:pt x="8442" y="12994"/>
                    <a:pt x="8858" y="13695"/>
                    <a:pt x="9208" y="14350"/>
                  </a:cubicBezTo>
                  <a:close/>
                  <a:moveTo>
                    <a:pt x="9959" y="12519"/>
                  </a:moveTo>
                  <a:cubicBezTo>
                    <a:pt x="10156" y="13234"/>
                    <a:pt x="10348" y="13962"/>
                    <a:pt x="10531" y="14677"/>
                  </a:cubicBezTo>
                  <a:cubicBezTo>
                    <a:pt x="10488" y="14790"/>
                    <a:pt x="10446" y="14904"/>
                    <a:pt x="10404" y="15020"/>
                  </a:cubicBezTo>
                  <a:cubicBezTo>
                    <a:pt x="10299" y="14838"/>
                    <a:pt x="10192" y="14656"/>
                    <a:pt x="10082" y="14477"/>
                  </a:cubicBezTo>
                  <a:cubicBezTo>
                    <a:pt x="10098" y="14300"/>
                    <a:pt x="10106" y="14199"/>
                    <a:pt x="10106" y="14199"/>
                  </a:cubicBezTo>
                  <a:cubicBezTo>
                    <a:pt x="10080" y="14260"/>
                    <a:pt x="10055" y="14323"/>
                    <a:pt x="10030" y="14390"/>
                  </a:cubicBezTo>
                  <a:cubicBezTo>
                    <a:pt x="9947" y="14253"/>
                    <a:pt x="9862" y="14118"/>
                    <a:pt x="9776" y="13984"/>
                  </a:cubicBezTo>
                  <a:cubicBezTo>
                    <a:pt x="9838" y="13481"/>
                    <a:pt x="9899" y="12988"/>
                    <a:pt x="9959" y="12519"/>
                  </a:cubicBezTo>
                  <a:close/>
                  <a:moveTo>
                    <a:pt x="11826" y="16364"/>
                  </a:moveTo>
                  <a:cubicBezTo>
                    <a:pt x="11780" y="16458"/>
                    <a:pt x="11733" y="16556"/>
                    <a:pt x="11687" y="16655"/>
                  </a:cubicBezTo>
                  <a:cubicBezTo>
                    <a:pt x="11529" y="16079"/>
                    <a:pt x="11375" y="15489"/>
                    <a:pt x="11235" y="14907"/>
                  </a:cubicBezTo>
                  <a:cubicBezTo>
                    <a:pt x="11358" y="14429"/>
                    <a:pt x="11503" y="13926"/>
                    <a:pt x="11676" y="13400"/>
                  </a:cubicBezTo>
                  <a:cubicBezTo>
                    <a:pt x="11676" y="13400"/>
                    <a:pt x="11455" y="13844"/>
                    <a:pt x="11173" y="14647"/>
                  </a:cubicBezTo>
                  <a:cubicBezTo>
                    <a:pt x="11123" y="14437"/>
                    <a:pt x="11076" y="14228"/>
                    <a:pt x="11031" y="14022"/>
                  </a:cubicBezTo>
                  <a:cubicBezTo>
                    <a:pt x="11274" y="13363"/>
                    <a:pt x="11571" y="12660"/>
                    <a:pt x="11931" y="11913"/>
                  </a:cubicBezTo>
                  <a:cubicBezTo>
                    <a:pt x="11871" y="13526"/>
                    <a:pt x="11839" y="15047"/>
                    <a:pt x="11826" y="16364"/>
                  </a:cubicBezTo>
                  <a:close/>
                  <a:moveTo>
                    <a:pt x="8234" y="18247"/>
                  </a:moveTo>
                  <a:cubicBezTo>
                    <a:pt x="8150" y="18199"/>
                    <a:pt x="8067" y="18154"/>
                    <a:pt x="7986" y="18110"/>
                  </a:cubicBezTo>
                  <a:cubicBezTo>
                    <a:pt x="7977" y="17736"/>
                    <a:pt x="7970" y="17345"/>
                    <a:pt x="7964" y="16942"/>
                  </a:cubicBezTo>
                  <a:cubicBezTo>
                    <a:pt x="8092" y="17117"/>
                    <a:pt x="8218" y="17289"/>
                    <a:pt x="8340" y="17459"/>
                  </a:cubicBezTo>
                  <a:cubicBezTo>
                    <a:pt x="8304" y="17727"/>
                    <a:pt x="8268" y="17991"/>
                    <a:pt x="8234" y="18247"/>
                  </a:cubicBezTo>
                  <a:close/>
                  <a:moveTo>
                    <a:pt x="8621" y="17852"/>
                  </a:moveTo>
                  <a:cubicBezTo>
                    <a:pt x="8618" y="17875"/>
                    <a:pt x="8614" y="17898"/>
                    <a:pt x="8611" y="17920"/>
                  </a:cubicBezTo>
                  <a:cubicBezTo>
                    <a:pt x="8612" y="17894"/>
                    <a:pt x="8613" y="17868"/>
                    <a:pt x="8614" y="17842"/>
                  </a:cubicBezTo>
                  <a:cubicBezTo>
                    <a:pt x="8617" y="17845"/>
                    <a:pt x="8619" y="17849"/>
                    <a:pt x="8621" y="17852"/>
                  </a:cubicBezTo>
                  <a:close/>
                  <a:moveTo>
                    <a:pt x="8771" y="16887"/>
                  </a:moveTo>
                  <a:cubicBezTo>
                    <a:pt x="8736" y="16841"/>
                    <a:pt x="8700" y="16794"/>
                    <a:pt x="8664" y="16747"/>
                  </a:cubicBezTo>
                  <a:cubicBezTo>
                    <a:pt x="8669" y="16642"/>
                    <a:pt x="8675" y="16539"/>
                    <a:pt x="8680" y="16437"/>
                  </a:cubicBezTo>
                  <a:cubicBezTo>
                    <a:pt x="8724" y="16507"/>
                    <a:pt x="8768" y="16577"/>
                    <a:pt x="8810" y="16646"/>
                  </a:cubicBezTo>
                  <a:cubicBezTo>
                    <a:pt x="8797" y="16727"/>
                    <a:pt x="8784" y="16807"/>
                    <a:pt x="8771" y="16887"/>
                  </a:cubicBezTo>
                  <a:close/>
                  <a:moveTo>
                    <a:pt x="9491" y="16434"/>
                  </a:moveTo>
                  <a:cubicBezTo>
                    <a:pt x="9535" y="16027"/>
                    <a:pt x="9583" y="15608"/>
                    <a:pt x="9632" y="15187"/>
                  </a:cubicBezTo>
                  <a:cubicBezTo>
                    <a:pt x="9664" y="15254"/>
                    <a:pt x="9695" y="15320"/>
                    <a:pt x="9726" y="15386"/>
                  </a:cubicBezTo>
                  <a:cubicBezTo>
                    <a:pt x="9642" y="15714"/>
                    <a:pt x="9564" y="16068"/>
                    <a:pt x="9491" y="16434"/>
                  </a:cubicBezTo>
                  <a:close/>
                  <a:moveTo>
                    <a:pt x="9898" y="16637"/>
                  </a:moveTo>
                  <a:cubicBezTo>
                    <a:pt x="9920" y="16383"/>
                    <a:pt x="9941" y="16140"/>
                    <a:pt x="9960" y="15911"/>
                  </a:cubicBezTo>
                  <a:cubicBezTo>
                    <a:pt x="9989" y="15979"/>
                    <a:pt x="10017" y="16046"/>
                    <a:pt x="10045" y="16112"/>
                  </a:cubicBezTo>
                  <a:cubicBezTo>
                    <a:pt x="9994" y="16285"/>
                    <a:pt x="9945" y="16460"/>
                    <a:pt x="9898" y="16637"/>
                  </a:cubicBezTo>
                  <a:close/>
                  <a:moveTo>
                    <a:pt x="10592" y="15353"/>
                  </a:moveTo>
                  <a:cubicBezTo>
                    <a:pt x="10612" y="15286"/>
                    <a:pt x="10631" y="15219"/>
                    <a:pt x="10652" y="15151"/>
                  </a:cubicBezTo>
                  <a:cubicBezTo>
                    <a:pt x="10701" y="15344"/>
                    <a:pt x="10749" y="15537"/>
                    <a:pt x="10797" y="15727"/>
                  </a:cubicBezTo>
                  <a:cubicBezTo>
                    <a:pt x="10730" y="15602"/>
                    <a:pt x="10662" y="15477"/>
                    <a:pt x="10592" y="15353"/>
                  </a:cubicBezTo>
                  <a:close/>
                  <a:moveTo>
                    <a:pt x="10457" y="17223"/>
                  </a:moveTo>
                  <a:cubicBezTo>
                    <a:pt x="10372" y="17624"/>
                    <a:pt x="10293" y="18052"/>
                    <a:pt x="10225" y="18503"/>
                  </a:cubicBezTo>
                  <a:cubicBezTo>
                    <a:pt x="10168" y="18402"/>
                    <a:pt x="10110" y="18302"/>
                    <a:pt x="10053" y="18204"/>
                  </a:cubicBezTo>
                  <a:cubicBezTo>
                    <a:pt x="10089" y="17743"/>
                    <a:pt x="10156" y="17235"/>
                    <a:pt x="10267" y="16680"/>
                  </a:cubicBezTo>
                  <a:cubicBezTo>
                    <a:pt x="10336" y="16867"/>
                    <a:pt x="10399" y="17048"/>
                    <a:pt x="10457" y="17223"/>
                  </a:cubicBezTo>
                  <a:close/>
                  <a:moveTo>
                    <a:pt x="10989" y="19856"/>
                  </a:moveTo>
                  <a:cubicBezTo>
                    <a:pt x="10991" y="19850"/>
                    <a:pt x="10992" y="19844"/>
                    <a:pt x="10994" y="19838"/>
                  </a:cubicBezTo>
                  <a:cubicBezTo>
                    <a:pt x="10994" y="19847"/>
                    <a:pt x="10995" y="19856"/>
                    <a:pt x="10995" y="19864"/>
                  </a:cubicBezTo>
                  <a:cubicBezTo>
                    <a:pt x="10993" y="19862"/>
                    <a:pt x="10991" y="19858"/>
                    <a:pt x="10989" y="19856"/>
                  </a:cubicBezTo>
                  <a:close/>
                  <a:moveTo>
                    <a:pt x="10864" y="18802"/>
                  </a:moveTo>
                  <a:cubicBezTo>
                    <a:pt x="10800" y="18992"/>
                    <a:pt x="10739" y="19174"/>
                    <a:pt x="10681" y="19349"/>
                  </a:cubicBezTo>
                  <a:cubicBezTo>
                    <a:pt x="10664" y="19314"/>
                    <a:pt x="10646" y="19280"/>
                    <a:pt x="10628" y="19246"/>
                  </a:cubicBezTo>
                  <a:cubicBezTo>
                    <a:pt x="10630" y="18880"/>
                    <a:pt x="10647" y="18468"/>
                    <a:pt x="10688" y="18011"/>
                  </a:cubicBezTo>
                  <a:cubicBezTo>
                    <a:pt x="10761" y="18293"/>
                    <a:pt x="10819" y="18557"/>
                    <a:pt x="10864" y="18802"/>
                  </a:cubicBezTo>
                  <a:close/>
                  <a:moveTo>
                    <a:pt x="7996" y="18496"/>
                  </a:moveTo>
                  <a:cubicBezTo>
                    <a:pt x="8059" y="18547"/>
                    <a:pt x="8120" y="18598"/>
                    <a:pt x="8180" y="18649"/>
                  </a:cubicBezTo>
                  <a:cubicBezTo>
                    <a:pt x="8131" y="19021"/>
                    <a:pt x="8084" y="19375"/>
                    <a:pt x="8041" y="19702"/>
                  </a:cubicBezTo>
                  <a:cubicBezTo>
                    <a:pt x="8023" y="19330"/>
                    <a:pt x="8009" y="18926"/>
                    <a:pt x="7996" y="18496"/>
                  </a:cubicBezTo>
                  <a:close/>
                  <a:moveTo>
                    <a:pt x="7160" y="17893"/>
                  </a:moveTo>
                  <a:cubicBezTo>
                    <a:pt x="7198" y="17916"/>
                    <a:pt x="7235" y="17940"/>
                    <a:pt x="7271" y="17965"/>
                  </a:cubicBezTo>
                  <a:cubicBezTo>
                    <a:pt x="7270" y="18098"/>
                    <a:pt x="7270" y="18228"/>
                    <a:pt x="7269" y="18355"/>
                  </a:cubicBezTo>
                  <a:cubicBezTo>
                    <a:pt x="7233" y="18203"/>
                    <a:pt x="7196" y="18048"/>
                    <a:pt x="7160" y="17893"/>
                  </a:cubicBezTo>
                  <a:close/>
                  <a:moveTo>
                    <a:pt x="17267" y="19517"/>
                  </a:moveTo>
                  <a:cubicBezTo>
                    <a:pt x="18042" y="17088"/>
                    <a:pt x="19544" y="13111"/>
                    <a:pt x="21600" y="11076"/>
                  </a:cubicBezTo>
                  <a:cubicBezTo>
                    <a:pt x="21600" y="11076"/>
                    <a:pt x="19193" y="12755"/>
                    <a:pt x="17503" y="17014"/>
                  </a:cubicBezTo>
                  <a:cubicBezTo>
                    <a:pt x="17273" y="17593"/>
                    <a:pt x="17064" y="18124"/>
                    <a:pt x="16877" y="18604"/>
                  </a:cubicBezTo>
                  <a:cubicBezTo>
                    <a:pt x="16846" y="16876"/>
                    <a:pt x="17126" y="14234"/>
                    <a:pt x="18451" y="10798"/>
                  </a:cubicBezTo>
                  <a:cubicBezTo>
                    <a:pt x="18451" y="10798"/>
                    <a:pt x="16536" y="14071"/>
                    <a:pt x="16018" y="19105"/>
                  </a:cubicBezTo>
                  <a:cubicBezTo>
                    <a:pt x="15758" y="16803"/>
                    <a:pt x="16209" y="12716"/>
                    <a:pt x="20146" y="6762"/>
                  </a:cubicBezTo>
                  <a:cubicBezTo>
                    <a:pt x="20146" y="6762"/>
                    <a:pt x="17201" y="10346"/>
                    <a:pt x="15777" y="14925"/>
                  </a:cubicBezTo>
                  <a:cubicBezTo>
                    <a:pt x="15952" y="13194"/>
                    <a:pt x="16089" y="11821"/>
                    <a:pt x="16089" y="11821"/>
                  </a:cubicBezTo>
                  <a:cubicBezTo>
                    <a:pt x="15735" y="12528"/>
                    <a:pt x="15426" y="13557"/>
                    <a:pt x="15163" y="14679"/>
                  </a:cubicBezTo>
                  <a:cubicBezTo>
                    <a:pt x="15700" y="10497"/>
                    <a:pt x="16544" y="5332"/>
                    <a:pt x="16544" y="5332"/>
                  </a:cubicBezTo>
                  <a:cubicBezTo>
                    <a:pt x="15346" y="8786"/>
                    <a:pt x="14416" y="13327"/>
                    <a:pt x="13839" y="16580"/>
                  </a:cubicBezTo>
                  <a:cubicBezTo>
                    <a:pt x="13963" y="13953"/>
                    <a:pt x="14177" y="11469"/>
                    <a:pt x="14177" y="11469"/>
                  </a:cubicBezTo>
                  <a:cubicBezTo>
                    <a:pt x="13735" y="14041"/>
                    <a:pt x="13294" y="16832"/>
                    <a:pt x="12981" y="18860"/>
                  </a:cubicBezTo>
                  <a:cubicBezTo>
                    <a:pt x="12920" y="17749"/>
                    <a:pt x="12881" y="16413"/>
                    <a:pt x="12859" y="14971"/>
                  </a:cubicBezTo>
                  <a:cubicBezTo>
                    <a:pt x="13141" y="14458"/>
                    <a:pt x="13444" y="13995"/>
                    <a:pt x="13769" y="13617"/>
                  </a:cubicBezTo>
                  <a:cubicBezTo>
                    <a:pt x="13769" y="13617"/>
                    <a:pt x="13382" y="13935"/>
                    <a:pt x="12855" y="14654"/>
                  </a:cubicBezTo>
                  <a:cubicBezTo>
                    <a:pt x="12769" y="8261"/>
                    <a:pt x="12993" y="0"/>
                    <a:pt x="12993" y="0"/>
                  </a:cubicBezTo>
                  <a:cubicBezTo>
                    <a:pt x="12399" y="3393"/>
                    <a:pt x="12089" y="7778"/>
                    <a:pt x="11940" y="11661"/>
                  </a:cubicBezTo>
                  <a:cubicBezTo>
                    <a:pt x="11639" y="12203"/>
                    <a:pt x="11291" y="12880"/>
                    <a:pt x="10951" y="13655"/>
                  </a:cubicBezTo>
                  <a:cubicBezTo>
                    <a:pt x="10750" y="12769"/>
                    <a:pt x="10461" y="11894"/>
                    <a:pt x="10145" y="11085"/>
                  </a:cubicBezTo>
                  <a:cubicBezTo>
                    <a:pt x="10299" y="9918"/>
                    <a:pt x="10409" y="9125"/>
                    <a:pt x="10409" y="9125"/>
                  </a:cubicBezTo>
                  <a:cubicBezTo>
                    <a:pt x="10262" y="9623"/>
                    <a:pt x="10121" y="10149"/>
                    <a:pt x="9987" y="10693"/>
                  </a:cubicBezTo>
                  <a:cubicBezTo>
                    <a:pt x="9138" y="8631"/>
                    <a:pt x="8167" y="7092"/>
                    <a:pt x="8167" y="7092"/>
                  </a:cubicBezTo>
                  <a:cubicBezTo>
                    <a:pt x="8661" y="8167"/>
                    <a:pt x="9212" y="9875"/>
                    <a:pt x="9741" y="11738"/>
                  </a:cubicBezTo>
                  <a:cubicBezTo>
                    <a:pt x="9618" y="12285"/>
                    <a:pt x="9502" y="12841"/>
                    <a:pt x="9392" y="13395"/>
                  </a:cubicBezTo>
                  <a:cubicBezTo>
                    <a:pt x="8932" y="12707"/>
                    <a:pt x="8448" y="12043"/>
                    <a:pt x="7954" y="11407"/>
                  </a:cubicBezTo>
                  <a:cubicBezTo>
                    <a:pt x="7980" y="7932"/>
                    <a:pt x="8048" y="4956"/>
                    <a:pt x="8048" y="4956"/>
                  </a:cubicBezTo>
                  <a:cubicBezTo>
                    <a:pt x="7790" y="6690"/>
                    <a:pt x="7613" y="8755"/>
                    <a:pt x="7493" y="10826"/>
                  </a:cubicBezTo>
                  <a:cubicBezTo>
                    <a:pt x="4304" y="6878"/>
                    <a:pt x="883" y="4175"/>
                    <a:pt x="883" y="4175"/>
                  </a:cubicBezTo>
                  <a:cubicBezTo>
                    <a:pt x="3852" y="6947"/>
                    <a:pt x="5960" y="9403"/>
                    <a:pt x="7455" y="11527"/>
                  </a:cubicBezTo>
                  <a:cubicBezTo>
                    <a:pt x="7393" y="12729"/>
                    <a:pt x="7350" y="13921"/>
                    <a:pt x="7320" y="15038"/>
                  </a:cubicBezTo>
                  <a:cubicBezTo>
                    <a:pt x="6943" y="14587"/>
                    <a:pt x="6571" y="14169"/>
                    <a:pt x="6207" y="13781"/>
                  </a:cubicBezTo>
                  <a:cubicBezTo>
                    <a:pt x="5613" y="11942"/>
                    <a:pt x="4841" y="10502"/>
                    <a:pt x="4841" y="10502"/>
                  </a:cubicBezTo>
                  <a:cubicBezTo>
                    <a:pt x="5098" y="11161"/>
                    <a:pt x="5379" y="12124"/>
                    <a:pt x="5657" y="13211"/>
                  </a:cubicBezTo>
                  <a:cubicBezTo>
                    <a:pt x="3970" y="11512"/>
                    <a:pt x="2510" y="10481"/>
                    <a:pt x="1663" y="9953"/>
                  </a:cubicBezTo>
                  <a:cubicBezTo>
                    <a:pt x="690" y="8862"/>
                    <a:pt x="0" y="8221"/>
                    <a:pt x="0" y="8221"/>
                  </a:cubicBezTo>
                  <a:cubicBezTo>
                    <a:pt x="480" y="8747"/>
                    <a:pt x="925" y="9260"/>
                    <a:pt x="1340" y="9757"/>
                  </a:cubicBezTo>
                  <a:cubicBezTo>
                    <a:pt x="1047" y="9586"/>
                    <a:pt x="883" y="9507"/>
                    <a:pt x="883" y="9507"/>
                  </a:cubicBezTo>
                  <a:cubicBezTo>
                    <a:pt x="1083" y="9640"/>
                    <a:pt x="1283" y="9781"/>
                    <a:pt x="1483" y="9931"/>
                  </a:cubicBezTo>
                  <a:cubicBezTo>
                    <a:pt x="5856" y="15237"/>
                    <a:pt x="6637" y="18839"/>
                    <a:pt x="6721" y="20488"/>
                  </a:cubicBezTo>
                  <a:cubicBezTo>
                    <a:pt x="6681" y="20423"/>
                    <a:pt x="6641" y="20356"/>
                    <a:pt x="6598" y="20288"/>
                  </a:cubicBezTo>
                  <a:cubicBezTo>
                    <a:pt x="5580" y="17869"/>
                    <a:pt x="4357" y="16402"/>
                    <a:pt x="4357" y="16402"/>
                  </a:cubicBezTo>
                  <a:cubicBezTo>
                    <a:pt x="4948" y="17326"/>
                    <a:pt x="5383" y="18154"/>
                    <a:pt x="5703" y="18873"/>
                  </a:cubicBezTo>
                  <a:cubicBezTo>
                    <a:pt x="5442" y="18467"/>
                    <a:pt x="5154" y="18024"/>
                    <a:pt x="4841" y="17542"/>
                  </a:cubicBezTo>
                  <a:cubicBezTo>
                    <a:pt x="2360" y="13727"/>
                    <a:pt x="0" y="12390"/>
                    <a:pt x="0" y="12390"/>
                  </a:cubicBezTo>
                  <a:cubicBezTo>
                    <a:pt x="2178" y="14094"/>
                    <a:pt x="4435" y="17665"/>
                    <a:pt x="5699" y="19858"/>
                  </a:cubicBezTo>
                  <a:cubicBezTo>
                    <a:pt x="4577" y="18847"/>
                    <a:pt x="3510" y="18526"/>
                    <a:pt x="3510" y="18526"/>
                  </a:cubicBezTo>
                  <a:cubicBezTo>
                    <a:pt x="5044" y="19336"/>
                    <a:pt x="6008" y="20960"/>
                    <a:pt x="6342" y="21600"/>
                  </a:cubicBezTo>
                  <a:lnTo>
                    <a:pt x="6555" y="21600"/>
                  </a:lnTo>
                  <a:lnTo>
                    <a:pt x="6659" y="21600"/>
                  </a:lnTo>
                  <a:lnTo>
                    <a:pt x="6719" y="21600"/>
                  </a:lnTo>
                  <a:lnTo>
                    <a:pt x="7093" y="21600"/>
                  </a:lnTo>
                  <a:lnTo>
                    <a:pt x="7112" y="21600"/>
                  </a:lnTo>
                  <a:lnTo>
                    <a:pt x="7338" y="21600"/>
                  </a:lnTo>
                  <a:lnTo>
                    <a:pt x="7529" y="21600"/>
                  </a:lnTo>
                  <a:lnTo>
                    <a:pt x="7584" y="21600"/>
                  </a:lnTo>
                  <a:lnTo>
                    <a:pt x="7792" y="21600"/>
                  </a:lnTo>
                  <a:lnTo>
                    <a:pt x="7795" y="21600"/>
                  </a:lnTo>
                  <a:lnTo>
                    <a:pt x="7853" y="21600"/>
                  </a:lnTo>
                  <a:lnTo>
                    <a:pt x="8115" y="21600"/>
                  </a:lnTo>
                  <a:lnTo>
                    <a:pt x="8226" y="21600"/>
                  </a:lnTo>
                  <a:lnTo>
                    <a:pt x="8585" y="21600"/>
                  </a:lnTo>
                  <a:lnTo>
                    <a:pt x="8781" y="21600"/>
                  </a:lnTo>
                  <a:lnTo>
                    <a:pt x="8967" y="21600"/>
                  </a:lnTo>
                  <a:lnTo>
                    <a:pt x="9461" y="21600"/>
                  </a:lnTo>
                  <a:cubicBezTo>
                    <a:pt x="9465" y="21559"/>
                    <a:pt x="9469" y="21515"/>
                    <a:pt x="9473" y="21469"/>
                  </a:cubicBezTo>
                  <a:cubicBezTo>
                    <a:pt x="9478" y="21513"/>
                    <a:pt x="9483" y="21556"/>
                    <a:pt x="9489" y="21600"/>
                  </a:cubicBezTo>
                  <a:lnTo>
                    <a:pt x="9975" y="21600"/>
                  </a:lnTo>
                  <a:lnTo>
                    <a:pt x="10002" y="21600"/>
                  </a:lnTo>
                  <a:lnTo>
                    <a:pt x="10198" y="21600"/>
                  </a:lnTo>
                  <a:lnTo>
                    <a:pt x="10460" y="21600"/>
                  </a:lnTo>
                  <a:lnTo>
                    <a:pt x="10543" y="21600"/>
                  </a:lnTo>
                  <a:lnTo>
                    <a:pt x="10610" y="21600"/>
                  </a:lnTo>
                  <a:lnTo>
                    <a:pt x="10730" y="21600"/>
                  </a:lnTo>
                  <a:lnTo>
                    <a:pt x="10791" y="21600"/>
                  </a:lnTo>
                  <a:lnTo>
                    <a:pt x="10793" y="21600"/>
                  </a:lnTo>
                  <a:lnTo>
                    <a:pt x="11244" y="21600"/>
                  </a:lnTo>
                  <a:lnTo>
                    <a:pt x="11279" y="21600"/>
                  </a:lnTo>
                  <a:lnTo>
                    <a:pt x="11675" y="21600"/>
                  </a:lnTo>
                  <a:lnTo>
                    <a:pt x="11790" y="21600"/>
                  </a:lnTo>
                  <a:lnTo>
                    <a:pt x="12065" y="21600"/>
                  </a:lnTo>
                  <a:lnTo>
                    <a:pt x="12372" y="21600"/>
                  </a:lnTo>
                  <a:cubicBezTo>
                    <a:pt x="12400" y="21570"/>
                    <a:pt x="12427" y="21539"/>
                    <a:pt x="12452" y="21508"/>
                  </a:cubicBezTo>
                  <a:cubicBezTo>
                    <a:pt x="12488" y="21541"/>
                    <a:pt x="12524" y="21572"/>
                    <a:pt x="12558" y="21600"/>
                  </a:cubicBezTo>
                  <a:lnTo>
                    <a:pt x="12565" y="21600"/>
                  </a:lnTo>
                  <a:lnTo>
                    <a:pt x="12787" y="21600"/>
                  </a:lnTo>
                  <a:lnTo>
                    <a:pt x="13326" y="21600"/>
                  </a:lnTo>
                  <a:lnTo>
                    <a:pt x="13827" y="21600"/>
                  </a:lnTo>
                  <a:lnTo>
                    <a:pt x="14214" y="21600"/>
                  </a:lnTo>
                  <a:lnTo>
                    <a:pt x="14313" y="21600"/>
                  </a:lnTo>
                  <a:lnTo>
                    <a:pt x="15081" y="21600"/>
                  </a:lnTo>
                  <a:cubicBezTo>
                    <a:pt x="15083" y="21585"/>
                    <a:pt x="15085" y="21570"/>
                    <a:pt x="15087" y="21554"/>
                  </a:cubicBezTo>
                  <a:cubicBezTo>
                    <a:pt x="15100" y="21442"/>
                    <a:pt x="15117" y="21300"/>
                    <a:pt x="15135" y="21135"/>
                  </a:cubicBezTo>
                  <a:cubicBezTo>
                    <a:pt x="15148" y="21231"/>
                    <a:pt x="15162" y="21327"/>
                    <a:pt x="15178" y="21422"/>
                  </a:cubicBezTo>
                  <a:cubicBezTo>
                    <a:pt x="15178" y="21422"/>
                    <a:pt x="15242" y="21501"/>
                    <a:pt x="15344" y="21600"/>
                  </a:cubicBezTo>
                  <a:lnTo>
                    <a:pt x="15867" y="21600"/>
                  </a:lnTo>
                  <a:lnTo>
                    <a:pt x="15889" y="21600"/>
                  </a:lnTo>
                  <a:lnTo>
                    <a:pt x="16122" y="21600"/>
                  </a:lnTo>
                  <a:lnTo>
                    <a:pt x="16577" y="21600"/>
                  </a:lnTo>
                  <a:lnTo>
                    <a:pt x="16632" y="21600"/>
                  </a:lnTo>
                  <a:lnTo>
                    <a:pt x="16852" y="21600"/>
                  </a:lnTo>
                  <a:lnTo>
                    <a:pt x="17043" y="21600"/>
                  </a:lnTo>
                  <a:cubicBezTo>
                    <a:pt x="17146" y="21130"/>
                    <a:pt x="17696" y="19016"/>
                    <a:pt x="19467" y="17864"/>
                  </a:cubicBezTo>
                  <a:cubicBezTo>
                    <a:pt x="19467" y="17864"/>
                    <a:pt x="18280" y="18330"/>
                    <a:pt x="17267" y="19517"/>
                  </a:cubicBezTo>
                  <a:close/>
                </a:path>
              </a:pathLst>
            </a:custGeom>
            <a:gradFill>
              <a:gsLst>
                <a:gs pos="60000">
                  <a:schemeClr val="accent3"/>
                </a:gs>
                <a:gs pos="100000">
                  <a:schemeClr val="accent3">
                    <a:lumMod val="50000"/>
                  </a:schemeClr>
                </a:gs>
              </a:gsLst>
              <a:lin ang="464826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8" name="Freeform 79">
              <a:extLst>
                <a:ext uri="{FF2B5EF4-FFF2-40B4-BE49-F238E27FC236}">
                  <a16:creationId xmlns:a16="http://schemas.microsoft.com/office/drawing/2014/main" id="{0BDADE14-426B-2F47-AF31-8B8D7AC90378}"/>
                </a:ext>
              </a:extLst>
            </p:cNvPr>
            <p:cNvSpPr/>
            <p:nvPr/>
          </p:nvSpPr>
          <p:spPr>
            <a:xfrm rot="20562980">
              <a:off x="1042582" y="5570776"/>
              <a:ext cx="2404891" cy="1503250"/>
            </a:xfrm>
            <a:custGeom>
              <a:avLst/>
              <a:gdLst>
                <a:gd name="connsiteX0" fmla="*/ 2082195 w 2601086"/>
                <a:gd name="connsiteY0" fmla="*/ 1493256 h 1625886"/>
                <a:gd name="connsiteX1" fmla="*/ 2081950 w 2601086"/>
                <a:gd name="connsiteY1" fmla="*/ 1494611 h 1625886"/>
                <a:gd name="connsiteX2" fmla="*/ 2082243 w 2601086"/>
                <a:gd name="connsiteY2" fmla="*/ 1495213 h 1625886"/>
                <a:gd name="connsiteX3" fmla="*/ 2082195 w 2601086"/>
                <a:gd name="connsiteY3" fmla="*/ 1493256 h 1625886"/>
                <a:gd name="connsiteX4" fmla="*/ 1564035 w 2601086"/>
                <a:gd name="connsiteY4" fmla="*/ 1493256 h 1625886"/>
                <a:gd name="connsiteX5" fmla="*/ 1563790 w 2601086"/>
                <a:gd name="connsiteY5" fmla="*/ 1494611 h 1625886"/>
                <a:gd name="connsiteX6" fmla="*/ 1564083 w 2601086"/>
                <a:gd name="connsiteY6" fmla="*/ 1495213 h 1625886"/>
                <a:gd name="connsiteX7" fmla="*/ 1564035 w 2601086"/>
                <a:gd name="connsiteY7" fmla="*/ 1493256 h 1625886"/>
                <a:gd name="connsiteX8" fmla="*/ 1056035 w 2601086"/>
                <a:gd name="connsiteY8" fmla="*/ 1493256 h 1625886"/>
                <a:gd name="connsiteX9" fmla="*/ 1055790 w 2601086"/>
                <a:gd name="connsiteY9" fmla="*/ 1494611 h 1625886"/>
                <a:gd name="connsiteX10" fmla="*/ 1056083 w 2601086"/>
                <a:gd name="connsiteY10" fmla="*/ 1495213 h 1625886"/>
                <a:gd name="connsiteX11" fmla="*/ 1056035 w 2601086"/>
                <a:gd name="connsiteY11" fmla="*/ 1493256 h 1625886"/>
                <a:gd name="connsiteX12" fmla="*/ 537874 w 2601086"/>
                <a:gd name="connsiteY12" fmla="*/ 1493256 h 1625886"/>
                <a:gd name="connsiteX13" fmla="*/ 537630 w 2601086"/>
                <a:gd name="connsiteY13" fmla="*/ 1494611 h 1625886"/>
                <a:gd name="connsiteX14" fmla="*/ 537923 w 2601086"/>
                <a:gd name="connsiteY14" fmla="*/ 1495213 h 1625886"/>
                <a:gd name="connsiteX15" fmla="*/ 537874 w 2601086"/>
                <a:gd name="connsiteY15" fmla="*/ 1493256 h 1625886"/>
                <a:gd name="connsiteX16" fmla="*/ 1426134 w 2601086"/>
                <a:gd name="connsiteY16" fmla="*/ 1406408 h 1625886"/>
                <a:gd name="connsiteX17" fmla="*/ 1417978 w 2601086"/>
                <a:gd name="connsiteY17" fmla="*/ 1417740 h 1625886"/>
                <a:gd name="connsiteX18" fmla="*/ 1419561 w 2601086"/>
                <a:gd name="connsiteY18" fmla="*/ 1483019 h 1625886"/>
                <a:gd name="connsiteX19" fmla="*/ 1300543 w 2601086"/>
                <a:gd name="connsiteY19" fmla="*/ 1406166 h 1625886"/>
                <a:gd name="connsiteX20" fmla="*/ 1300697 w 2601086"/>
                <a:gd name="connsiteY20" fmla="*/ 1409979 h 1625886"/>
                <a:gd name="connsiteX21" fmla="*/ 1303737 w 2601086"/>
                <a:gd name="connsiteY21" fmla="*/ 1417201 h 1625886"/>
                <a:gd name="connsiteX22" fmla="*/ 1303813 w 2601086"/>
                <a:gd name="connsiteY22" fmla="*/ 1416368 h 1625886"/>
                <a:gd name="connsiteX23" fmla="*/ 1940107 w 2601086"/>
                <a:gd name="connsiteY23" fmla="*/ 1398110 h 1625886"/>
                <a:gd name="connsiteX24" fmla="*/ 1935806 w 2601086"/>
                <a:gd name="connsiteY24" fmla="*/ 1404084 h 1625886"/>
                <a:gd name="connsiteX25" fmla="*/ 1937721 w 2601086"/>
                <a:gd name="connsiteY25" fmla="*/ 1483019 h 1625886"/>
                <a:gd name="connsiteX26" fmla="*/ 1944521 w 2601086"/>
                <a:gd name="connsiteY26" fmla="*/ 1403757 h 1625886"/>
                <a:gd name="connsiteX27" fmla="*/ 913947 w 2601086"/>
                <a:gd name="connsiteY27" fmla="*/ 1398109 h 1625886"/>
                <a:gd name="connsiteX28" fmla="*/ 909646 w 2601086"/>
                <a:gd name="connsiteY28" fmla="*/ 1404084 h 1625886"/>
                <a:gd name="connsiteX29" fmla="*/ 911561 w 2601086"/>
                <a:gd name="connsiteY29" fmla="*/ 1483019 h 1625886"/>
                <a:gd name="connsiteX30" fmla="*/ 918361 w 2601086"/>
                <a:gd name="connsiteY30" fmla="*/ 1403757 h 1625886"/>
                <a:gd name="connsiteX31" fmla="*/ 1417359 w 2601086"/>
                <a:gd name="connsiteY31" fmla="*/ 1392240 h 1625886"/>
                <a:gd name="connsiteX32" fmla="*/ 1417386 w 2601086"/>
                <a:gd name="connsiteY32" fmla="*/ 1393351 h 1625886"/>
                <a:gd name="connsiteX33" fmla="*/ 1417836 w 2601086"/>
                <a:gd name="connsiteY33" fmla="*/ 1392850 h 1625886"/>
                <a:gd name="connsiteX34" fmla="*/ 391199 w 2601086"/>
                <a:gd name="connsiteY34" fmla="*/ 1392240 h 1625886"/>
                <a:gd name="connsiteX35" fmla="*/ 393401 w 2601086"/>
                <a:gd name="connsiteY35" fmla="*/ 1483019 h 1625886"/>
                <a:gd name="connsiteX36" fmla="*/ 400201 w 2601086"/>
                <a:gd name="connsiteY36" fmla="*/ 1403757 h 1625886"/>
                <a:gd name="connsiteX37" fmla="*/ 391199 w 2601086"/>
                <a:gd name="connsiteY37" fmla="*/ 1392240 h 1625886"/>
                <a:gd name="connsiteX38" fmla="*/ 1852426 w 2601086"/>
                <a:gd name="connsiteY38" fmla="*/ 1372807 h 1625886"/>
                <a:gd name="connsiteX39" fmla="*/ 1851857 w 2601086"/>
                <a:gd name="connsiteY39" fmla="*/ 1400370 h 1625886"/>
                <a:gd name="connsiteX40" fmla="*/ 1855139 w 2601086"/>
                <a:gd name="connsiteY40" fmla="*/ 1387542 h 1625886"/>
                <a:gd name="connsiteX41" fmla="*/ 826265 w 2601086"/>
                <a:gd name="connsiteY41" fmla="*/ 1372806 h 1625886"/>
                <a:gd name="connsiteX42" fmla="*/ 825696 w 2601086"/>
                <a:gd name="connsiteY42" fmla="*/ 1400370 h 1625886"/>
                <a:gd name="connsiteX43" fmla="*/ 828979 w 2601086"/>
                <a:gd name="connsiteY43" fmla="*/ 1387542 h 1625886"/>
                <a:gd name="connsiteX44" fmla="*/ 780922 w 2601086"/>
                <a:gd name="connsiteY44" fmla="*/ 1369908 h 1625886"/>
                <a:gd name="connsiteX45" fmla="*/ 781461 w 2601086"/>
                <a:gd name="connsiteY45" fmla="*/ 1383286 h 1625886"/>
                <a:gd name="connsiteX46" fmla="*/ 787389 w 2601086"/>
                <a:gd name="connsiteY46" fmla="*/ 1397369 h 1625886"/>
                <a:gd name="connsiteX47" fmla="*/ 787907 w 2601086"/>
                <a:gd name="connsiteY47" fmla="*/ 1391701 h 1625886"/>
                <a:gd name="connsiteX48" fmla="*/ 1807082 w 2601086"/>
                <a:gd name="connsiteY48" fmla="*/ 1369908 h 1625886"/>
                <a:gd name="connsiteX49" fmla="*/ 1807621 w 2601086"/>
                <a:gd name="connsiteY49" fmla="*/ 1383285 h 1625886"/>
                <a:gd name="connsiteX50" fmla="*/ 1813549 w 2601086"/>
                <a:gd name="connsiteY50" fmla="*/ 1397368 h 1625886"/>
                <a:gd name="connsiteX51" fmla="*/ 1814067 w 2601086"/>
                <a:gd name="connsiteY51" fmla="*/ 1391700 h 1625886"/>
                <a:gd name="connsiteX52" fmla="*/ 2067224 w 2601086"/>
                <a:gd name="connsiteY52" fmla="*/ 1355733 h 1625886"/>
                <a:gd name="connsiteX53" fmla="*/ 2064288 w 2601086"/>
                <a:gd name="connsiteY53" fmla="*/ 1448695 h 1625886"/>
                <a:gd name="connsiteX54" fmla="*/ 2066881 w 2601086"/>
                <a:gd name="connsiteY54" fmla="*/ 1456448 h 1625886"/>
                <a:gd name="connsiteX55" fmla="*/ 2075834 w 2601086"/>
                <a:gd name="connsiteY55" fmla="*/ 1415274 h 1625886"/>
                <a:gd name="connsiteX56" fmla="*/ 2067224 w 2601086"/>
                <a:gd name="connsiteY56" fmla="*/ 1355733 h 1625886"/>
                <a:gd name="connsiteX57" fmla="*/ 1549064 w 2601086"/>
                <a:gd name="connsiteY57" fmla="*/ 1355733 h 1625886"/>
                <a:gd name="connsiteX58" fmla="*/ 1546128 w 2601086"/>
                <a:gd name="connsiteY58" fmla="*/ 1448695 h 1625886"/>
                <a:gd name="connsiteX59" fmla="*/ 1548721 w 2601086"/>
                <a:gd name="connsiteY59" fmla="*/ 1456448 h 1625886"/>
                <a:gd name="connsiteX60" fmla="*/ 1557674 w 2601086"/>
                <a:gd name="connsiteY60" fmla="*/ 1415274 h 1625886"/>
                <a:gd name="connsiteX61" fmla="*/ 1549064 w 2601086"/>
                <a:gd name="connsiteY61" fmla="*/ 1355733 h 1625886"/>
                <a:gd name="connsiteX62" fmla="*/ 1041064 w 2601086"/>
                <a:gd name="connsiteY62" fmla="*/ 1355733 h 1625886"/>
                <a:gd name="connsiteX63" fmla="*/ 1038128 w 2601086"/>
                <a:gd name="connsiteY63" fmla="*/ 1448695 h 1625886"/>
                <a:gd name="connsiteX64" fmla="*/ 1040721 w 2601086"/>
                <a:gd name="connsiteY64" fmla="*/ 1456448 h 1625886"/>
                <a:gd name="connsiteX65" fmla="*/ 1049674 w 2601086"/>
                <a:gd name="connsiteY65" fmla="*/ 1415274 h 1625886"/>
                <a:gd name="connsiteX66" fmla="*/ 1041064 w 2601086"/>
                <a:gd name="connsiteY66" fmla="*/ 1355733 h 1625886"/>
                <a:gd name="connsiteX67" fmla="*/ 522904 w 2601086"/>
                <a:gd name="connsiteY67" fmla="*/ 1355733 h 1625886"/>
                <a:gd name="connsiteX68" fmla="*/ 519968 w 2601086"/>
                <a:gd name="connsiteY68" fmla="*/ 1448695 h 1625886"/>
                <a:gd name="connsiteX69" fmla="*/ 522561 w 2601086"/>
                <a:gd name="connsiteY69" fmla="*/ 1456448 h 1625886"/>
                <a:gd name="connsiteX70" fmla="*/ 531514 w 2601086"/>
                <a:gd name="connsiteY70" fmla="*/ 1415274 h 1625886"/>
                <a:gd name="connsiteX71" fmla="*/ 522904 w 2601086"/>
                <a:gd name="connsiteY71" fmla="*/ 1355733 h 1625886"/>
                <a:gd name="connsiteX72" fmla="*/ 871400 w 2601086"/>
                <a:gd name="connsiteY72" fmla="*/ 1349787 h 1625886"/>
                <a:gd name="connsiteX73" fmla="*/ 869893 w 2601086"/>
                <a:gd name="connsiteY73" fmla="*/ 1356205 h 1625886"/>
                <a:gd name="connsiteX74" fmla="*/ 873791 w 2601086"/>
                <a:gd name="connsiteY74" fmla="*/ 1381627 h 1625886"/>
                <a:gd name="connsiteX75" fmla="*/ 873889 w 2601086"/>
                <a:gd name="connsiteY75" fmla="*/ 1352271 h 1625886"/>
                <a:gd name="connsiteX76" fmla="*/ 1897560 w 2601086"/>
                <a:gd name="connsiteY76" fmla="*/ 1349787 h 1625886"/>
                <a:gd name="connsiteX77" fmla="*/ 1896053 w 2601086"/>
                <a:gd name="connsiteY77" fmla="*/ 1356204 h 1625886"/>
                <a:gd name="connsiteX78" fmla="*/ 1899951 w 2601086"/>
                <a:gd name="connsiteY78" fmla="*/ 1381627 h 1625886"/>
                <a:gd name="connsiteX79" fmla="*/ 1900049 w 2601086"/>
                <a:gd name="connsiteY79" fmla="*/ 1352271 h 1625886"/>
                <a:gd name="connsiteX80" fmla="*/ 350298 w 2601086"/>
                <a:gd name="connsiteY80" fmla="*/ 1346851 h 1625886"/>
                <a:gd name="connsiteX81" fmla="*/ 355631 w 2601086"/>
                <a:gd name="connsiteY81" fmla="*/ 1381627 h 1625886"/>
                <a:gd name="connsiteX82" fmla="*/ 355729 w 2601086"/>
                <a:gd name="connsiteY82" fmla="*/ 1352271 h 1625886"/>
                <a:gd name="connsiteX83" fmla="*/ 350298 w 2601086"/>
                <a:gd name="connsiteY83" fmla="*/ 1346851 h 1625886"/>
                <a:gd name="connsiteX84" fmla="*/ 1965755 w 2601086"/>
                <a:gd name="connsiteY84" fmla="*/ 1343012 h 1625886"/>
                <a:gd name="connsiteX85" fmla="*/ 1965608 w 2601086"/>
                <a:gd name="connsiteY85" fmla="*/ 1348883 h 1625886"/>
                <a:gd name="connsiteX86" fmla="*/ 1966097 w 2601086"/>
                <a:gd name="connsiteY86" fmla="*/ 1343765 h 1625886"/>
                <a:gd name="connsiteX87" fmla="*/ 1965755 w 2601086"/>
                <a:gd name="connsiteY87" fmla="*/ 1343012 h 1625886"/>
                <a:gd name="connsiteX88" fmla="*/ 1447595 w 2601086"/>
                <a:gd name="connsiteY88" fmla="*/ 1343012 h 1625886"/>
                <a:gd name="connsiteX89" fmla="*/ 1447448 w 2601086"/>
                <a:gd name="connsiteY89" fmla="*/ 1348883 h 1625886"/>
                <a:gd name="connsiteX90" fmla="*/ 1447937 w 2601086"/>
                <a:gd name="connsiteY90" fmla="*/ 1343765 h 1625886"/>
                <a:gd name="connsiteX91" fmla="*/ 1447595 w 2601086"/>
                <a:gd name="connsiteY91" fmla="*/ 1343012 h 1625886"/>
                <a:gd name="connsiteX92" fmla="*/ 939595 w 2601086"/>
                <a:gd name="connsiteY92" fmla="*/ 1343012 h 1625886"/>
                <a:gd name="connsiteX93" fmla="*/ 939448 w 2601086"/>
                <a:gd name="connsiteY93" fmla="*/ 1348883 h 1625886"/>
                <a:gd name="connsiteX94" fmla="*/ 939937 w 2601086"/>
                <a:gd name="connsiteY94" fmla="*/ 1343765 h 1625886"/>
                <a:gd name="connsiteX95" fmla="*/ 939595 w 2601086"/>
                <a:gd name="connsiteY95" fmla="*/ 1343012 h 1625886"/>
                <a:gd name="connsiteX96" fmla="*/ 421435 w 2601086"/>
                <a:gd name="connsiteY96" fmla="*/ 1343012 h 1625886"/>
                <a:gd name="connsiteX97" fmla="*/ 421288 w 2601086"/>
                <a:gd name="connsiteY97" fmla="*/ 1348883 h 1625886"/>
                <a:gd name="connsiteX98" fmla="*/ 421777 w 2601086"/>
                <a:gd name="connsiteY98" fmla="*/ 1343765 h 1625886"/>
                <a:gd name="connsiteX99" fmla="*/ 421435 w 2601086"/>
                <a:gd name="connsiteY99" fmla="*/ 1343012 h 1625886"/>
                <a:gd name="connsiteX100" fmla="*/ 1346531 w 2601086"/>
                <a:gd name="connsiteY100" fmla="*/ 1285317 h 1625886"/>
                <a:gd name="connsiteX101" fmla="*/ 1346133 w 2601086"/>
                <a:gd name="connsiteY101" fmla="*/ 1290058 h 1625886"/>
                <a:gd name="connsiteX102" fmla="*/ 1346101 w 2601086"/>
                <a:gd name="connsiteY102" fmla="*/ 1291635 h 1625886"/>
                <a:gd name="connsiteX103" fmla="*/ 1348474 w 2601086"/>
                <a:gd name="connsiteY103" fmla="*/ 1298677 h 1625886"/>
                <a:gd name="connsiteX104" fmla="*/ 1933954 w 2601086"/>
                <a:gd name="connsiteY104" fmla="*/ 1275267 h 1625886"/>
                <a:gd name="connsiteX105" fmla="*/ 1935030 w 2601086"/>
                <a:gd name="connsiteY105" fmla="*/ 1363185 h 1625886"/>
                <a:gd name="connsiteX106" fmla="*/ 1945169 w 2601086"/>
                <a:gd name="connsiteY106" fmla="*/ 1371802 h 1625886"/>
                <a:gd name="connsiteX107" fmla="*/ 1947486 w 2601086"/>
                <a:gd name="connsiteY107" fmla="*/ 1369809 h 1625886"/>
                <a:gd name="connsiteX108" fmla="*/ 1952349 w 2601086"/>
                <a:gd name="connsiteY108" fmla="*/ 1314183 h 1625886"/>
                <a:gd name="connsiteX109" fmla="*/ 1933954 w 2601086"/>
                <a:gd name="connsiteY109" fmla="*/ 1275267 h 1625886"/>
                <a:gd name="connsiteX110" fmla="*/ 1415794 w 2601086"/>
                <a:gd name="connsiteY110" fmla="*/ 1275267 h 1625886"/>
                <a:gd name="connsiteX111" fmla="*/ 1416870 w 2601086"/>
                <a:gd name="connsiteY111" fmla="*/ 1363185 h 1625886"/>
                <a:gd name="connsiteX112" fmla="*/ 1429003 w 2601086"/>
                <a:gd name="connsiteY112" fmla="*/ 1373497 h 1625886"/>
                <a:gd name="connsiteX113" fmla="*/ 1434189 w 2601086"/>
                <a:gd name="connsiteY113" fmla="*/ 1314183 h 1625886"/>
                <a:gd name="connsiteX114" fmla="*/ 1415794 w 2601086"/>
                <a:gd name="connsiteY114" fmla="*/ 1275267 h 1625886"/>
                <a:gd name="connsiteX115" fmla="*/ 907794 w 2601086"/>
                <a:gd name="connsiteY115" fmla="*/ 1275267 h 1625886"/>
                <a:gd name="connsiteX116" fmla="*/ 908870 w 2601086"/>
                <a:gd name="connsiteY116" fmla="*/ 1363185 h 1625886"/>
                <a:gd name="connsiteX117" fmla="*/ 919008 w 2601086"/>
                <a:gd name="connsiteY117" fmla="*/ 1371802 h 1625886"/>
                <a:gd name="connsiteX118" fmla="*/ 921326 w 2601086"/>
                <a:gd name="connsiteY118" fmla="*/ 1369809 h 1625886"/>
                <a:gd name="connsiteX119" fmla="*/ 926189 w 2601086"/>
                <a:gd name="connsiteY119" fmla="*/ 1314183 h 1625886"/>
                <a:gd name="connsiteX120" fmla="*/ 907794 w 2601086"/>
                <a:gd name="connsiteY120" fmla="*/ 1275267 h 1625886"/>
                <a:gd name="connsiteX121" fmla="*/ 389634 w 2601086"/>
                <a:gd name="connsiteY121" fmla="*/ 1275267 h 1625886"/>
                <a:gd name="connsiteX122" fmla="*/ 390710 w 2601086"/>
                <a:gd name="connsiteY122" fmla="*/ 1363185 h 1625886"/>
                <a:gd name="connsiteX123" fmla="*/ 402843 w 2601086"/>
                <a:gd name="connsiteY123" fmla="*/ 1373497 h 1625886"/>
                <a:gd name="connsiteX124" fmla="*/ 408029 w 2601086"/>
                <a:gd name="connsiteY124" fmla="*/ 1314183 h 1625886"/>
                <a:gd name="connsiteX125" fmla="*/ 389634 w 2601086"/>
                <a:gd name="connsiteY125" fmla="*/ 1275267 h 1625886"/>
                <a:gd name="connsiteX126" fmla="*/ 2046627 w 2601086"/>
                <a:gd name="connsiteY126" fmla="*/ 1255545 h 1625886"/>
                <a:gd name="connsiteX127" fmla="*/ 2036157 w 2601086"/>
                <a:gd name="connsiteY127" fmla="*/ 1370261 h 1625886"/>
                <a:gd name="connsiteX128" fmla="*/ 2044572 w 2601086"/>
                <a:gd name="connsiteY128" fmla="*/ 1392767 h 1625886"/>
                <a:gd name="connsiteX129" fmla="*/ 2055922 w 2601086"/>
                <a:gd name="connsiteY129" fmla="*/ 1296418 h 1625886"/>
                <a:gd name="connsiteX130" fmla="*/ 2046627 w 2601086"/>
                <a:gd name="connsiteY130" fmla="*/ 1255545 h 1625886"/>
                <a:gd name="connsiteX131" fmla="*/ 1528467 w 2601086"/>
                <a:gd name="connsiteY131" fmla="*/ 1255545 h 1625886"/>
                <a:gd name="connsiteX132" fmla="*/ 1517997 w 2601086"/>
                <a:gd name="connsiteY132" fmla="*/ 1370261 h 1625886"/>
                <a:gd name="connsiteX133" fmla="*/ 1526412 w 2601086"/>
                <a:gd name="connsiteY133" fmla="*/ 1392767 h 1625886"/>
                <a:gd name="connsiteX134" fmla="*/ 1537762 w 2601086"/>
                <a:gd name="connsiteY134" fmla="*/ 1296418 h 1625886"/>
                <a:gd name="connsiteX135" fmla="*/ 1528467 w 2601086"/>
                <a:gd name="connsiteY135" fmla="*/ 1255545 h 1625886"/>
                <a:gd name="connsiteX136" fmla="*/ 1020466 w 2601086"/>
                <a:gd name="connsiteY136" fmla="*/ 1255545 h 1625886"/>
                <a:gd name="connsiteX137" fmla="*/ 1009997 w 2601086"/>
                <a:gd name="connsiteY137" fmla="*/ 1370261 h 1625886"/>
                <a:gd name="connsiteX138" fmla="*/ 1018412 w 2601086"/>
                <a:gd name="connsiteY138" fmla="*/ 1392767 h 1625886"/>
                <a:gd name="connsiteX139" fmla="*/ 1029762 w 2601086"/>
                <a:gd name="connsiteY139" fmla="*/ 1296418 h 1625886"/>
                <a:gd name="connsiteX140" fmla="*/ 1020466 w 2601086"/>
                <a:gd name="connsiteY140" fmla="*/ 1255545 h 1625886"/>
                <a:gd name="connsiteX141" fmla="*/ 502306 w 2601086"/>
                <a:gd name="connsiteY141" fmla="*/ 1255545 h 1625886"/>
                <a:gd name="connsiteX142" fmla="*/ 491837 w 2601086"/>
                <a:gd name="connsiteY142" fmla="*/ 1370261 h 1625886"/>
                <a:gd name="connsiteX143" fmla="*/ 500252 w 2601086"/>
                <a:gd name="connsiteY143" fmla="*/ 1392767 h 1625886"/>
                <a:gd name="connsiteX144" fmla="*/ 511602 w 2601086"/>
                <a:gd name="connsiteY144" fmla="*/ 1296418 h 1625886"/>
                <a:gd name="connsiteX145" fmla="*/ 502306 w 2601086"/>
                <a:gd name="connsiteY145" fmla="*/ 1255545 h 1625886"/>
                <a:gd name="connsiteX146" fmla="*/ 1304307 w 2601086"/>
                <a:gd name="connsiteY146" fmla="*/ 1244098 h 1625886"/>
                <a:gd name="connsiteX147" fmla="*/ 1300934 w 2601086"/>
                <a:gd name="connsiteY147" fmla="*/ 1282834 h 1625886"/>
                <a:gd name="connsiteX148" fmla="*/ 1298956 w 2601086"/>
                <a:gd name="connsiteY148" fmla="*/ 1366792 h 1625886"/>
                <a:gd name="connsiteX149" fmla="*/ 1299210 w 2601086"/>
                <a:gd name="connsiteY149" fmla="*/ 1373086 h 1625886"/>
                <a:gd name="connsiteX150" fmla="*/ 1306067 w 2601086"/>
                <a:gd name="connsiteY150" fmla="*/ 1391701 h 1625886"/>
                <a:gd name="connsiteX151" fmla="*/ 1314221 w 2601086"/>
                <a:gd name="connsiteY151" fmla="*/ 1302421 h 1625886"/>
                <a:gd name="connsiteX152" fmla="*/ 1315906 w 2601086"/>
                <a:gd name="connsiteY152" fmla="*/ 1290268 h 1625886"/>
                <a:gd name="connsiteX153" fmla="*/ 1305537 w 2601086"/>
                <a:gd name="connsiteY153" fmla="*/ 1248084 h 1625886"/>
                <a:gd name="connsiteX154" fmla="*/ 832088 w 2601086"/>
                <a:gd name="connsiteY154" fmla="*/ 1241014 h 1625886"/>
                <a:gd name="connsiteX155" fmla="*/ 829886 w 2601086"/>
                <a:gd name="connsiteY155" fmla="*/ 1267260 h 1625886"/>
                <a:gd name="connsiteX156" fmla="*/ 840474 w 2601086"/>
                <a:gd name="connsiteY156" fmla="*/ 1298677 h 1625886"/>
                <a:gd name="connsiteX157" fmla="*/ 1858248 w 2601086"/>
                <a:gd name="connsiteY157" fmla="*/ 1241014 h 1625886"/>
                <a:gd name="connsiteX158" fmla="*/ 1856046 w 2601086"/>
                <a:gd name="connsiteY158" fmla="*/ 1267260 h 1625886"/>
                <a:gd name="connsiteX159" fmla="*/ 1866634 w 2601086"/>
                <a:gd name="connsiteY159" fmla="*/ 1298677 h 1625886"/>
                <a:gd name="connsiteX160" fmla="*/ 1968984 w 2601086"/>
                <a:gd name="connsiteY160" fmla="*/ 1237254 h 1625886"/>
                <a:gd name="connsiteX161" fmla="*/ 1968201 w 2601086"/>
                <a:gd name="connsiteY161" fmla="*/ 1260589 h 1625886"/>
                <a:gd name="connsiteX162" fmla="*/ 1973436 w 2601086"/>
                <a:gd name="connsiteY162" fmla="*/ 1271127 h 1625886"/>
                <a:gd name="connsiteX163" fmla="*/ 1975344 w 2601086"/>
                <a:gd name="connsiteY163" fmla="*/ 1252986 h 1625886"/>
                <a:gd name="connsiteX164" fmla="*/ 1968984 w 2601086"/>
                <a:gd name="connsiteY164" fmla="*/ 1237254 h 1625886"/>
                <a:gd name="connsiteX165" fmla="*/ 1450824 w 2601086"/>
                <a:gd name="connsiteY165" fmla="*/ 1237254 h 1625886"/>
                <a:gd name="connsiteX166" fmla="*/ 1450041 w 2601086"/>
                <a:gd name="connsiteY166" fmla="*/ 1260589 h 1625886"/>
                <a:gd name="connsiteX167" fmla="*/ 1455276 w 2601086"/>
                <a:gd name="connsiteY167" fmla="*/ 1271127 h 1625886"/>
                <a:gd name="connsiteX168" fmla="*/ 1457184 w 2601086"/>
                <a:gd name="connsiteY168" fmla="*/ 1252986 h 1625886"/>
                <a:gd name="connsiteX169" fmla="*/ 1450824 w 2601086"/>
                <a:gd name="connsiteY169" fmla="*/ 1237254 h 1625886"/>
                <a:gd name="connsiteX170" fmla="*/ 942824 w 2601086"/>
                <a:gd name="connsiteY170" fmla="*/ 1237254 h 1625886"/>
                <a:gd name="connsiteX171" fmla="*/ 942041 w 2601086"/>
                <a:gd name="connsiteY171" fmla="*/ 1260589 h 1625886"/>
                <a:gd name="connsiteX172" fmla="*/ 947276 w 2601086"/>
                <a:gd name="connsiteY172" fmla="*/ 1271127 h 1625886"/>
                <a:gd name="connsiteX173" fmla="*/ 949184 w 2601086"/>
                <a:gd name="connsiteY173" fmla="*/ 1252986 h 1625886"/>
                <a:gd name="connsiteX174" fmla="*/ 942824 w 2601086"/>
                <a:gd name="connsiteY174" fmla="*/ 1237254 h 1625886"/>
                <a:gd name="connsiteX175" fmla="*/ 424664 w 2601086"/>
                <a:gd name="connsiteY175" fmla="*/ 1237254 h 1625886"/>
                <a:gd name="connsiteX176" fmla="*/ 423881 w 2601086"/>
                <a:gd name="connsiteY176" fmla="*/ 1260589 h 1625886"/>
                <a:gd name="connsiteX177" fmla="*/ 429116 w 2601086"/>
                <a:gd name="connsiteY177" fmla="*/ 1271127 h 1625886"/>
                <a:gd name="connsiteX178" fmla="*/ 431024 w 2601086"/>
                <a:gd name="connsiteY178" fmla="*/ 1252986 h 1625886"/>
                <a:gd name="connsiteX179" fmla="*/ 424664 w 2601086"/>
                <a:gd name="connsiteY179" fmla="*/ 1237254 h 1625886"/>
                <a:gd name="connsiteX180" fmla="*/ 1195842 w 2601086"/>
                <a:gd name="connsiteY180" fmla="*/ 1230770 h 1625886"/>
                <a:gd name="connsiteX181" fmla="*/ 1195224 w 2601086"/>
                <a:gd name="connsiteY181" fmla="*/ 1248018 h 1625886"/>
                <a:gd name="connsiteX182" fmla="*/ 1196965 w 2601086"/>
                <a:gd name="connsiteY182" fmla="*/ 1233338 h 1625886"/>
                <a:gd name="connsiteX183" fmla="*/ 788384 w 2601086"/>
                <a:gd name="connsiteY183" fmla="*/ 1218414 h 1625886"/>
                <a:gd name="connsiteX184" fmla="*/ 782774 w 2601086"/>
                <a:gd name="connsiteY184" fmla="*/ 1282834 h 1625886"/>
                <a:gd name="connsiteX185" fmla="*/ 781266 w 2601086"/>
                <a:gd name="connsiteY185" fmla="*/ 1346823 h 1625886"/>
                <a:gd name="connsiteX186" fmla="*/ 784386 w 2601086"/>
                <a:gd name="connsiteY186" fmla="*/ 1354559 h 1625886"/>
                <a:gd name="connsiteX187" fmla="*/ 789925 w 2601086"/>
                <a:gd name="connsiteY187" fmla="*/ 1369599 h 1625886"/>
                <a:gd name="connsiteX188" fmla="*/ 796061 w 2601086"/>
                <a:gd name="connsiteY188" fmla="*/ 1302421 h 1625886"/>
                <a:gd name="connsiteX189" fmla="*/ 801410 w 2601086"/>
                <a:gd name="connsiteY189" fmla="*/ 1263841 h 1625886"/>
                <a:gd name="connsiteX190" fmla="*/ 797537 w 2601086"/>
                <a:gd name="connsiteY190" fmla="*/ 1248084 h 1625886"/>
                <a:gd name="connsiteX191" fmla="*/ 1814544 w 2601086"/>
                <a:gd name="connsiteY191" fmla="*/ 1218413 h 1625886"/>
                <a:gd name="connsiteX192" fmla="*/ 1808934 w 2601086"/>
                <a:gd name="connsiteY192" fmla="*/ 1282834 h 1625886"/>
                <a:gd name="connsiteX193" fmla="*/ 1807426 w 2601086"/>
                <a:gd name="connsiteY193" fmla="*/ 1346822 h 1625886"/>
                <a:gd name="connsiteX194" fmla="*/ 1810546 w 2601086"/>
                <a:gd name="connsiteY194" fmla="*/ 1354559 h 1625886"/>
                <a:gd name="connsiteX195" fmla="*/ 1816085 w 2601086"/>
                <a:gd name="connsiteY195" fmla="*/ 1369599 h 1625886"/>
                <a:gd name="connsiteX196" fmla="*/ 1822221 w 2601086"/>
                <a:gd name="connsiteY196" fmla="*/ 1302421 h 1625886"/>
                <a:gd name="connsiteX197" fmla="*/ 1827570 w 2601086"/>
                <a:gd name="connsiteY197" fmla="*/ 1263841 h 1625886"/>
                <a:gd name="connsiteX198" fmla="*/ 1823697 w 2601086"/>
                <a:gd name="connsiteY198" fmla="*/ 1248084 h 1625886"/>
                <a:gd name="connsiteX199" fmla="*/ 1704612 w 2601086"/>
                <a:gd name="connsiteY199" fmla="*/ 1209296 h 1625886"/>
                <a:gd name="connsiteX200" fmla="*/ 1703224 w 2601086"/>
                <a:gd name="connsiteY200" fmla="*/ 1248018 h 1625886"/>
                <a:gd name="connsiteX201" fmla="*/ 1707133 w 2601086"/>
                <a:gd name="connsiteY201" fmla="*/ 1215061 h 1625886"/>
                <a:gd name="connsiteX202" fmla="*/ 678452 w 2601086"/>
                <a:gd name="connsiteY202" fmla="*/ 1209296 h 1625886"/>
                <a:gd name="connsiteX203" fmla="*/ 677064 w 2601086"/>
                <a:gd name="connsiteY203" fmla="*/ 1248018 h 1625886"/>
                <a:gd name="connsiteX204" fmla="*/ 680973 w 2601086"/>
                <a:gd name="connsiteY204" fmla="*/ 1215061 h 1625886"/>
                <a:gd name="connsiteX205" fmla="*/ 2031607 w 2601086"/>
                <a:gd name="connsiteY205" fmla="*/ 1197661 h 1625886"/>
                <a:gd name="connsiteX206" fmla="*/ 2028573 w 2601086"/>
                <a:gd name="connsiteY206" fmla="*/ 1252309 h 1625886"/>
                <a:gd name="connsiteX207" fmla="*/ 2035765 w 2601086"/>
                <a:gd name="connsiteY207" fmla="*/ 1212791 h 1625886"/>
                <a:gd name="connsiteX208" fmla="*/ 2031607 w 2601086"/>
                <a:gd name="connsiteY208" fmla="*/ 1197661 h 1625886"/>
                <a:gd name="connsiteX209" fmla="*/ 1513447 w 2601086"/>
                <a:gd name="connsiteY209" fmla="*/ 1197661 h 1625886"/>
                <a:gd name="connsiteX210" fmla="*/ 1510413 w 2601086"/>
                <a:gd name="connsiteY210" fmla="*/ 1252309 h 1625886"/>
                <a:gd name="connsiteX211" fmla="*/ 1517605 w 2601086"/>
                <a:gd name="connsiteY211" fmla="*/ 1212791 h 1625886"/>
                <a:gd name="connsiteX212" fmla="*/ 1513447 w 2601086"/>
                <a:gd name="connsiteY212" fmla="*/ 1197661 h 1625886"/>
                <a:gd name="connsiteX213" fmla="*/ 1005447 w 2601086"/>
                <a:gd name="connsiteY213" fmla="*/ 1197661 h 1625886"/>
                <a:gd name="connsiteX214" fmla="*/ 1002413 w 2601086"/>
                <a:gd name="connsiteY214" fmla="*/ 1252309 h 1625886"/>
                <a:gd name="connsiteX215" fmla="*/ 1009605 w 2601086"/>
                <a:gd name="connsiteY215" fmla="*/ 1212791 h 1625886"/>
                <a:gd name="connsiteX216" fmla="*/ 1005447 w 2601086"/>
                <a:gd name="connsiteY216" fmla="*/ 1197661 h 1625886"/>
                <a:gd name="connsiteX217" fmla="*/ 487287 w 2601086"/>
                <a:gd name="connsiteY217" fmla="*/ 1197661 h 1625886"/>
                <a:gd name="connsiteX218" fmla="*/ 484253 w 2601086"/>
                <a:gd name="connsiteY218" fmla="*/ 1252309 h 1625886"/>
                <a:gd name="connsiteX219" fmla="*/ 491445 w 2601086"/>
                <a:gd name="connsiteY219" fmla="*/ 1212791 h 1625886"/>
                <a:gd name="connsiteX220" fmla="*/ 487287 w 2601086"/>
                <a:gd name="connsiteY220" fmla="*/ 1197661 h 1625886"/>
                <a:gd name="connsiteX221" fmla="*/ 1431369 w 2601086"/>
                <a:gd name="connsiteY221" fmla="*/ 1191753 h 1625886"/>
                <a:gd name="connsiteX222" fmla="*/ 1425871 w 2601086"/>
                <a:gd name="connsiteY222" fmla="*/ 1211879 h 1625886"/>
                <a:gd name="connsiteX223" fmla="*/ 1440647 w 2601086"/>
                <a:gd name="connsiteY223" fmla="*/ 1241620 h 1625886"/>
                <a:gd name="connsiteX224" fmla="*/ 1442751 w 2601086"/>
                <a:gd name="connsiteY224" fmla="*/ 1217759 h 1625886"/>
                <a:gd name="connsiteX225" fmla="*/ 917113 w 2601086"/>
                <a:gd name="connsiteY225" fmla="*/ 1177461 h 1625886"/>
                <a:gd name="connsiteX226" fmla="*/ 911286 w 2601086"/>
                <a:gd name="connsiteY226" fmla="*/ 1198790 h 1625886"/>
                <a:gd name="connsiteX227" fmla="*/ 917725 w 2601086"/>
                <a:gd name="connsiteY227" fmla="*/ 1211586 h 1625886"/>
                <a:gd name="connsiteX228" fmla="*/ 932647 w 2601086"/>
                <a:gd name="connsiteY228" fmla="*/ 1241620 h 1625886"/>
                <a:gd name="connsiteX229" fmla="*/ 934751 w 2601086"/>
                <a:gd name="connsiteY229" fmla="*/ 1217759 h 1625886"/>
                <a:gd name="connsiteX230" fmla="*/ 1943273 w 2601086"/>
                <a:gd name="connsiteY230" fmla="*/ 1177460 h 1625886"/>
                <a:gd name="connsiteX231" fmla="*/ 1937446 w 2601086"/>
                <a:gd name="connsiteY231" fmla="*/ 1198790 h 1625886"/>
                <a:gd name="connsiteX232" fmla="*/ 1943885 w 2601086"/>
                <a:gd name="connsiteY232" fmla="*/ 1211586 h 1625886"/>
                <a:gd name="connsiteX233" fmla="*/ 1958807 w 2601086"/>
                <a:gd name="connsiteY233" fmla="*/ 1241620 h 1625886"/>
                <a:gd name="connsiteX234" fmla="*/ 1960911 w 2601086"/>
                <a:gd name="connsiteY234" fmla="*/ 1217759 h 1625886"/>
                <a:gd name="connsiteX235" fmla="*/ 1357268 w 2601086"/>
                <a:gd name="connsiteY235" fmla="*/ 1157346 h 1625886"/>
                <a:gd name="connsiteX236" fmla="*/ 1354772 w 2601086"/>
                <a:gd name="connsiteY236" fmla="*/ 1187097 h 1625886"/>
                <a:gd name="connsiteX237" fmla="*/ 1354785 w 2601086"/>
                <a:gd name="connsiteY237" fmla="*/ 1187198 h 1625886"/>
                <a:gd name="connsiteX238" fmla="*/ 1369826 w 2601086"/>
                <a:gd name="connsiteY238" fmla="*/ 1298888 h 1625886"/>
                <a:gd name="connsiteX239" fmla="*/ 1374483 w 2601086"/>
                <a:gd name="connsiteY239" fmla="*/ 1280687 h 1625886"/>
                <a:gd name="connsiteX240" fmla="*/ 1382761 w 2601086"/>
                <a:gd name="connsiteY240" fmla="*/ 1252222 h 1625886"/>
                <a:gd name="connsiteX241" fmla="*/ 1383161 w 2601086"/>
                <a:gd name="connsiteY241" fmla="*/ 1208350 h 1625886"/>
                <a:gd name="connsiteX242" fmla="*/ 388851 w 2601086"/>
                <a:gd name="connsiteY242" fmla="*/ 1154379 h 1625886"/>
                <a:gd name="connsiteX243" fmla="*/ 388998 w 2601086"/>
                <a:gd name="connsiteY243" fmla="*/ 1190585 h 1625886"/>
                <a:gd name="connsiteX244" fmla="*/ 399565 w 2601086"/>
                <a:gd name="connsiteY244" fmla="*/ 1211586 h 1625886"/>
                <a:gd name="connsiteX245" fmla="*/ 414487 w 2601086"/>
                <a:gd name="connsiteY245" fmla="*/ 1241620 h 1625886"/>
                <a:gd name="connsiteX246" fmla="*/ 416591 w 2601086"/>
                <a:gd name="connsiteY246" fmla="*/ 1217759 h 1625886"/>
                <a:gd name="connsiteX247" fmla="*/ 388851 w 2601086"/>
                <a:gd name="connsiteY247" fmla="*/ 1154379 h 1625886"/>
                <a:gd name="connsiteX248" fmla="*/ 2015560 w 2601086"/>
                <a:gd name="connsiteY248" fmla="*/ 1143164 h 1625886"/>
                <a:gd name="connsiteX249" fmla="*/ 2008661 w 2601086"/>
                <a:gd name="connsiteY249" fmla="*/ 1237028 h 1625886"/>
                <a:gd name="connsiteX250" fmla="*/ 2020158 w 2601086"/>
                <a:gd name="connsiteY250" fmla="*/ 1158143 h 1625886"/>
                <a:gd name="connsiteX251" fmla="*/ 2015560 w 2601086"/>
                <a:gd name="connsiteY251" fmla="*/ 1143164 h 1625886"/>
                <a:gd name="connsiteX252" fmla="*/ 1497400 w 2601086"/>
                <a:gd name="connsiteY252" fmla="*/ 1143164 h 1625886"/>
                <a:gd name="connsiteX253" fmla="*/ 1490501 w 2601086"/>
                <a:gd name="connsiteY253" fmla="*/ 1237028 h 1625886"/>
                <a:gd name="connsiteX254" fmla="*/ 1501998 w 2601086"/>
                <a:gd name="connsiteY254" fmla="*/ 1158143 h 1625886"/>
                <a:gd name="connsiteX255" fmla="*/ 1497400 w 2601086"/>
                <a:gd name="connsiteY255" fmla="*/ 1143164 h 1625886"/>
                <a:gd name="connsiteX256" fmla="*/ 989399 w 2601086"/>
                <a:gd name="connsiteY256" fmla="*/ 1143164 h 1625886"/>
                <a:gd name="connsiteX257" fmla="*/ 982501 w 2601086"/>
                <a:gd name="connsiteY257" fmla="*/ 1237028 h 1625886"/>
                <a:gd name="connsiteX258" fmla="*/ 993998 w 2601086"/>
                <a:gd name="connsiteY258" fmla="*/ 1158143 h 1625886"/>
                <a:gd name="connsiteX259" fmla="*/ 989399 w 2601086"/>
                <a:gd name="connsiteY259" fmla="*/ 1143164 h 1625886"/>
                <a:gd name="connsiteX260" fmla="*/ 471239 w 2601086"/>
                <a:gd name="connsiteY260" fmla="*/ 1143164 h 1625886"/>
                <a:gd name="connsiteX261" fmla="*/ 464341 w 2601086"/>
                <a:gd name="connsiteY261" fmla="*/ 1237028 h 1625886"/>
                <a:gd name="connsiteX262" fmla="*/ 475838 w 2601086"/>
                <a:gd name="connsiteY262" fmla="*/ 1158143 h 1625886"/>
                <a:gd name="connsiteX263" fmla="*/ 471239 w 2601086"/>
                <a:gd name="connsiteY263" fmla="*/ 1143164 h 1625886"/>
                <a:gd name="connsiteX264" fmla="*/ 1867447 w 2601086"/>
                <a:gd name="connsiteY264" fmla="*/ 1141626 h 1625886"/>
                <a:gd name="connsiteX265" fmla="*/ 1867114 w 2601086"/>
                <a:gd name="connsiteY265" fmla="*/ 1143860 h 1625886"/>
                <a:gd name="connsiteX266" fmla="*/ 1872945 w 2601086"/>
                <a:gd name="connsiteY266" fmla="*/ 1187198 h 1625886"/>
                <a:gd name="connsiteX267" fmla="*/ 1884569 w 2601086"/>
                <a:gd name="connsiteY267" fmla="*/ 1273515 h 1625886"/>
                <a:gd name="connsiteX268" fmla="*/ 1901250 w 2601086"/>
                <a:gd name="connsiteY268" fmla="*/ 1216153 h 1625886"/>
                <a:gd name="connsiteX269" fmla="*/ 1901321 w 2601086"/>
                <a:gd name="connsiteY269" fmla="*/ 1208350 h 1625886"/>
                <a:gd name="connsiteX270" fmla="*/ 841287 w 2601086"/>
                <a:gd name="connsiteY270" fmla="*/ 1141626 h 1625886"/>
                <a:gd name="connsiteX271" fmla="*/ 840954 w 2601086"/>
                <a:gd name="connsiteY271" fmla="*/ 1143859 h 1625886"/>
                <a:gd name="connsiteX272" fmla="*/ 846785 w 2601086"/>
                <a:gd name="connsiteY272" fmla="*/ 1187198 h 1625886"/>
                <a:gd name="connsiteX273" fmla="*/ 858409 w 2601086"/>
                <a:gd name="connsiteY273" fmla="*/ 1273515 h 1625886"/>
                <a:gd name="connsiteX274" fmla="*/ 875090 w 2601086"/>
                <a:gd name="connsiteY274" fmla="*/ 1216153 h 1625886"/>
                <a:gd name="connsiteX275" fmla="*/ 875161 w 2601086"/>
                <a:gd name="connsiteY275" fmla="*/ 1208350 h 1625886"/>
                <a:gd name="connsiteX276" fmla="*/ 2065462 w 2601086"/>
                <a:gd name="connsiteY276" fmla="*/ 1140454 h 1625886"/>
                <a:gd name="connsiteX277" fmla="*/ 2062527 w 2601086"/>
                <a:gd name="connsiteY277" fmla="*/ 1155659 h 1625886"/>
                <a:gd name="connsiteX278" fmla="*/ 2072556 w 2601086"/>
                <a:gd name="connsiteY278" fmla="*/ 1183811 h 1625886"/>
                <a:gd name="connsiteX279" fmla="*/ 2065462 w 2601086"/>
                <a:gd name="connsiteY279" fmla="*/ 1140454 h 1625886"/>
                <a:gd name="connsiteX280" fmla="*/ 1547302 w 2601086"/>
                <a:gd name="connsiteY280" fmla="*/ 1140454 h 1625886"/>
                <a:gd name="connsiteX281" fmla="*/ 1544367 w 2601086"/>
                <a:gd name="connsiteY281" fmla="*/ 1155659 h 1625886"/>
                <a:gd name="connsiteX282" fmla="*/ 1554396 w 2601086"/>
                <a:gd name="connsiteY282" fmla="*/ 1183811 h 1625886"/>
                <a:gd name="connsiteX283" fmla="*/ 1547302 w 2601086"/>
                <a:gd name="connsiteY283" fmla="*/ 1140454 h 1625886"/>
                <a:gd name="connsiteX284" fmla="*/ 1039302 w 2601086"/>
                <a:gd name="connsiteY284" fmla="*/ 1140454 h 1625886"/>
                <a:gd name="connsiteX285" fmla="*/ 1036367 w 2601086"/>
                <a:gd name="connsiteY285" fmla="*/ 1155659 h 1625886"/>
                <a:gd name="connsiteX286" fmla="*/ 1046396 w 2601086"/>
                <a:gd name="connsiteY286" fmla="*/ 1183811 h 1625886"/>
                <a:gd name="connsiteX287" fmla="*/ 1039302 w 2601086"/>
                <a:gd name="connsiteY287" fmla="*/ 1140454 h 1625886"/>
                <a:gd name="connsiteX288" fmla="*/ 521142 w 2601086"/>
                <a:gd name="connsiteY288" fmla="*/ 1140454 h 1625886"/>
                <a:gd name="connsiteX289" fmla="*/ 518207 w 2601086"/>
                <a:gd name="connsiteY289" fmla="*/ 1155659 h 1625886"/>
                <a:gd name="connsiteX290" fmla="*/ 528236 w 2601086"/>
                <a:gd name="connsiteY290" fmla="*/ 1183811 h 1625886"/>
                <a:gd name="connsiteX291" fmla="*/ 521142 w 2601086"/>
                <a:gd name="connsiteY291" fmla="*/ 1140454 h 1625886"/>
                <a:gd name="connsiteX292" fmla="*/ 322265 w 2601086"/>
                <a:gd name="connsiteY292" fmla="*/ 1139927 h 1625886"/>
                <a:gd name="connsiteX293" fmla="*/ 328625 w 2601086"/>
                <a:gd name="connsiteY293" fmla="*/ 1187198 h 1625886"/>
                <a:gd name="connsiteX294" fmla="*/ 348097 w 2601086"/>
                <a:gd name="connsiteY294" fmla="*/ 1331797 h 1625886"/>
                <a:gd name="connsiteX295" fmla="*/ 355827 w 2601086"/>
                <a:gd name="connsiteY295" fmla="*/ 1336990 h 1625886"/>
                <a:gd name="connsiteX296" fmla="*/ 357001 w 2601086"/>
                <a:gd name="connsiteY296" fmla="*/ 1208350 h 1625886"/>
                <a:gd name="connsiteX297" fmla="*/ 322265 w 2601086"/>
                <a:gd name="connsiteY297" fmla="*/ 1139927 h 1625886"/>
                <a:gd name="connsiteX298" fmla="*/ 1147350 w 2601086"/>
                <a:gd name="connsiteY298" fmla="*/ 1131828 h 1625886"/>
                <a:gd name="connsiteX299" fmla="*/ 1149547 w 2601086"/>
                <a:gd name="connsiteY299" fmla="*/ 1282615 h 1625886"/>
                <a:gd name="connsiteX300" fmla="*/ 1153247 w 2601086"/>
                <a:gd name="connsiteY300" fmla="*/ 1419640 h 1625886"/>
                <a:gd name="connsiteX301" fmla="*/ 1165809 w 2601086"/>
                <a:gd name="connsiteY301" fmla="*/ 1295537 h 1625886"/>
                <a:gd name="connsiteX302" fmla="*/ 1176802 w 2601086"/>
                <a:gd name="connsiteY302" fmla="*/ 1189119 h 1625886"/>
                <a:gd name="connsiteX303" fmla="*/ 1451649 w 2601086"/>
                <a:gd name="connsiteY303" fmla="*/ 1121235 h 1625886"/>
                <a:gd name="connsiteX304" fmla="*/ 1445430 w 2601086"/>
                <a:gd name="connsiteY304" fmla="*/ 1140285 h 1625886"/>
                <a:gd name="connsiteX305" fmla="*/ 1434135 w 2601086"/>
                <a:gd name="connsiteY305" fmla="*/ 1181629 h 1625886"/>
                <a:gd name="connsiteX306" fmla="*/ 1444268 w 2601086"/>
                <a:gd name="connsiteY306" fmla="*/ 1201123 h 1625886"/>
                <a:gd name="connsiteX307" fmla="*/ 1658610 w 2601086"/>
                <a:gd name="connsiteY307" fmla="*/ 1118406 h 1625886"/>
                <a:gd name="connsiteX308" fmla="*/ 1655278 w 2601086"/>
                <a:gd name="connsiteY308" fmla="*/ 1126905 h 1625886"/>
                <a:gd name="connsiteX309" fmla="*/ 1661247 w 2601086"/>
                <a:gd name="connsiteY309" fmla="*/ 1419640 h 1625886"/>
                <a:gd name="connsiteX310" fmla="*/ 1673809 w 2601086"/>
                <a:gd name="connsiteY310" fmla="*/ 1295537 h 1625886"/>
                <a:gd name="connsiteX311" fmla="*/ 1686502 w 2601086"/>
                <a:gd name="connsiteY311" fmla="*/ 1172662 h 1625886"/>
                <a:gd name="connsiteX312" fmla="*/ 632450 w 2601086"/>
                <a:gd name="connsiteY312" fmla="*/ 1118406 h 1625886"/>
                <a:gd name="connsiteX313" fmla="*/ 629118 w 2601086"/>
                <a:gd name="connsiteY313" fmla="*/ 1126905 h 1625886"/>
                <a:gd name="connsiteX314" fmla="*/ 635087 w 2601086"/>
                <a:gd name="connsiteY314" fmla="*/ 1419640 h 1625886"/>
                <a:gd name="connsiteX315" fmla="*/ 647649 w 2601086"/>
                <a:gd name="connsiteY315" fmla="*/ 1295537 h 1625886"/>
                <a:gd name="connsiteX316" fmla="*/ 660341 w 2601086"/>
                <a:gd name="connsiteY316" fmla="*/ 1172662 h 1625886"/>
                <a:gd name="connsiteX317" fmla="*/ 1320917 w 2601086"/>
                <a:gd name="connsiteY317" fmla="*/ 1109188 h 1625886"/>
                <a:gd name="connsiteX318" fmla="*/ 1309722 w 2601086"/>
                <a:gd name="connsiteY318" fmla="*/ 1183692 h 1625886"/>
                <a:gd name="connsiteX319" fmla="*/ 1324572 w 2601086"/>
                <a:gd name="connsiteY319" fmla="*/ 1227756 h 1625886"/>
                <a:gd name="connsiteX320" fmla="*/ 1331121 w 2601086"/>
                <a:gd name="connsiteY320" fmla="*/ 1180522 h 1625886"/>
                <a:gd name="connsiteX321" fmla="*/ 1331215 w 2601086"/>
                <a:gd name="connsiteY321" fmla="*/ 1180004 h 1625886"/>
                <a:gd name="connsiteX322" fmla="*/ 743616 w 2601086"/>
                <a:gd name="connsiteY322" fmla="*/ 1085010 h 1625886"/>
                <a:gd name="connsiteX323" fmla="*/ 741840 w 2601086"/>
                <a:gd name="connsiteY323" fmla="*/ 1104925 h 1625886"/>
                <a:gd name="connsiteX324" fmla="*/ 744789 w 2601086"/>
                <a:gd name="connsiteY324" fmla="*/ 1088163 h 1625886"/>
                <a:gd name="connsiteX325" fmla="*/ 1769776 w 2601086"/>
                <a:gd name="connsiteY325" fmla="*/ 1085010 h 1625886"/>
                <a:gd name="connsiteX326" fmla="*/ 1768000 w 2601086"/>
                <a:gd name="connsiteY326" fmla="*/ 1104925 h 1625886"/>
                <a:gd name="connsiteX327" fmla="*/ 1770949 w 2601086"/>
                <a:gd name="connsiteY327" fmla="*/ 1088162 h 1625886"/>
                <a:gd name="connsiteX328" fmla="*/ 947092 w 2601086"/>
                <a:gd name="connsiteY328" fmla="*/ 1083971 h 1625886"/>
                <a:gd name="connsiteX329" fmla="*/ 927269 w 2601086"/>
                <a:gd name="connsiteY329" fmla="*/ 1140285 h 1625886"/>
                <a:gd name="connsiteX330" fmla="*/ 919475 w 2601086"/>
                <a:gd name="connsiteY330" fmla="*/ 1168817 h 1625886"/>
                <a:gd name="connsiteX331" fmla="*/ 936268 w 2601086"/>
                <a:gd name="connsiteY331" fmla="*/ 1201123 h 1625886"/>
                <a:gd name="connsiteX332" fmla="*/ 807455 w 2601086"/>
                <a:gd name="connsiteY332" fmla="*/ 1077917 h 1625886"/>
                <a:gd name="connsiteX333" fmla="*/ 794695 w 2601086"/>
                <a:gd name="connsiteY333" fmla="*/ 1162841 h 1625886"/>
                <a:gd name="connsiteX334" fmla="*/ 809374 w 2601086"/>
                <a:gd name="connsiteY334" fmla="*/ 1206397 h 1625886"/>
                <a:gd name="connsiteX335" fmla="*/ 812961 w 2601086"/>
                <a:gd name="connsiteY335" fmla="*/ 1180522 h 1625886"/>
                <a:gd name="connsiteX336" fmla="*/ 818712 w 2601086"/>
                <a:gd name="connsiteY336" fmla="*/ 1149039 h 1625886"/>
                <a:gd name="connsiteX337" fmla="*/ 808673 w 2601086"/>
                <a:gd name="connsiteY337" fmla="*/ 1080010 h 1625886"/>
                <a:gd name="connsiteX338" fmla="*/ 1833615 w 2601086"/>
                <a:gd name="connsiteY338" fmla="*/ 1077916 h 1625886"/>
                <a:gd name="connsiteX339" fmla="*/ 1820855 w 2601086"/>
                <a:gd name="connsiteY339" fmla="*/ 1162841 h 1625886"/>
                <a:gd name="connsiteX340" fmla="*/ 1835534 w 2601086"/>
                <a:gd name="connsiteY340" fmla="*/ 1206396 h 1625886"/>
                <a:gd name="connsiteX341" fmla="*/ 1839121 w 2601086"/>
                <a:gd name="connsiteY341" fmla="*/ 1180522 h 1625886"/>
                <a:gd name="connsiteX342" fmla="*/ 1844872 w 2601086"/>
                <a:gd name="connsiteY342" fmla="*/ 1149038 h 1625886"/>
                <a:gd name="connsiteX343" fmla="*/ 1834833 w 2601086"/>
                <a:gd name="connsiteY343" fmla="*/ 1080010 h 1625886"/>
                <a:gd name="connsiteX344" fmla="*/ 1973819 w 2601086"/>
                <a:gd name="connsiteY344" fmla="*/ 1077832 h 1625886"/>
                <a:gd name="connsiteX345" fmla="*/ 1953430 w 2601086"/>
                <a:gd name="connsiteY345" fmla="*/ 1140285 h 1625886"/>
                <a:gd name="connsiteX346" fmla="*/ 1945635 w 2601086"/>
                <a:gd name="connsiteY346" fmla="*/ 1168817 h 1625886"/>
                <a:gd name="connsiteX347" fmla="*/ 1962428 w 2601086"/>
                <a:gd name="connsiteY347" fmla="*/ 1201123 h 1625886"/>
                <a:gd name="connsiteX348" fmla="*/ 1470346 w 2601086"/>
                <a:gd name="connsiteY348" fmla="*/ 1063966 h 1625886"/>
                <a:gd name="connsiteX349" fmla="*/ 1455742 w 2601086"/>
                <a:gd name="connsiteY349" fmla="*/ 1108697 h 1625886"/>
                <a:gd name="connsiteX350" fmla="*/ 1454072 w 2601086"/>
                <a:gd name="connsiteY350" fmla="*/ 1149204 h 1625886"/>
                <a:gd name="connsiteX351" fmla="*/ 1451557 w 2601086"/>
                <a:gd name="connsiteY351" fmla="*/ 1216027 h 1625886"/>
                <a:gd name="connsiteX352" fmla="*/ 1459385 w 2601086"/>
                <a:gd name="connsiteY352" fmla="*/ 1232362 h 1625886"/>
                <a:gd name="connsiteX353" fmla="*/ 1476656 w 2601086"/>
                <a:gd name="connsiteY353" fmla="*/ 1080161 h 1625886"/>
                <a:gd name="connsiteX354" fmla="*/ 958032 w 2601086"/>
                <a:gd name="connsiteY354" fmla="*/ 1052893 h 1625886"/>
                <a:gd name="connsiteX355" fmla="*/ 949041 w 2601086"/>
                <a:gd name="connsiteY355" fmla="*/ 1078435 h 1625886"/>
                <a:gd name="connsiteX356" fmla="*/ 948266 w 2601086"/>
                <a:gd name="connsiteY356" fmla="*/ 1095987 h 1625886"/>
                <a:gd name="connsiteX357" fmla="*/ 943557 w 2601086"/>
                <a:gd name="connsiteY357" fmla="*/ 1216027 h 1625886"/>
                <a:gd name="connsiteX358" fmla="*/ 951385 w 2601086"/>
                <a:gd name="connsiteY358" fmla="*/ 1232362 h 1625886"/>
                <a:gd name="connsiteX359" fmla="*/ 968656 w 2601086"/>
                <a:gd name="connsiteY359" fmla="*/ 1080161 h 1625886"/>
                <a:gd name="connsiteX360" fmla="*/ 1983087 w 2601086"/>
                <a:gd name="connsiteY360" fmla="*/ 1050056 h 1625886"/>
                <a:gd name="connsiteX361" fmla="*/ 1981645 w 2601086"/>
                <a:gd name="connsiteY361" fmla="*/ 1053861 h 1625886"/>
                <a:gd name="connsiteX362" fmla="*/ 1975447 w 2601086"/>
                <a:gd name="connsiteY362" fmla="*/ 1072846 h 1625886"/>
                <a:gd name="connsiteX363" fmla="*/ 1974426 w 2601086"/>
                <a:gd name="connsiteY363" fmla="*/ 1095987 h 1625886"/>
                <a:gd name="connsiteX364" fmla="*/ 1969717 w 2601086"/>
                <a:gd name="connsiteY364" fmla="*/ 1216027 h 1625886"/>
                <a:gd name="connsiteX365" fmla="*/ 1977545 w 2601086"/>
                <a:gd name="connsiteY365" fmla="*/ 1232362 h 1625886"/>
                <a:gd name="connsiteX366" fmla="*/ 1994816 w 2601086"/>
                <a:gd name="connsiteY366" fmla="*/ 1080161 h 1625886"/>
                <a:gd name="connsiteX367" fmla="*/ 1295296 w 2601086"/>
                <a:gd name="connsiteY367" fmla="*/ 1043261 h 1625886"/>
                <a:gd name="connsiteX368" fmla="*/ 1290040 w 2601086"/>
                <a:gd name="connsiteY368" fmla="*/ 1123442 h 1625886"/>
                <a:gd name="connsiteX369" fmla="*/ 1304874 w 2601086"/>
                <a:gd name="connsiteY369" fmla="*/ 1059727 h 1625886"/>
                <a:gd name="connsiteX370" fmla="*/ 778164 w 2601086"/>
                <a:gd name="connsiteY370" fmla="*/ 1027563 h 1625886"/>
                <a:gd name="connsiteX371" fmla="*/ 777877 w 2601086"/>
                <a:gd name="connsiteY371" fmla="*/ 1031966 h 1625886"/>
                <a:gd name="connsiteX372" fmla="*/ 772951 w 2601086"/>
                <a:gd name="connsiteY372" fmla="*/ 1107106 h 1625886"/>
                <a:gd name="connsiteX373" fmla="*/ 774698 w 2601086"/>
                <a:gd name="connsiteY373" fmla="*/ 1111335 h 1625886"/>
                <a:gd name="connsiteX374" fmla="*/ 789618 w 2601086"/>
                <a:gd name="connsiteY374" fmla="*/ 1047253 h 1625886"/>
                <a:gd name="connsiteX375" fmla="*/ 1804324 w 2601086"/>
                <a:gd name="connsiteY375" fmla="*/ 1027562 h 1625886"/>
                <a:gd name="connsiteX376" fmla="*/ 1804037 w 2601086"/>
                <a:gd name="connsiteY376" fmla="*/ 1031966 h 1625886"/>
                <a:gd name="connsiteX377" fmla="*/ 1799111 w 2601086"/>
                <a:gd name="connsiteY377" fmla="*/ 1107106 h 1625886"/>
                <a:gd name="connsiteX378" fmla="*/ 1800859 w 2601086"/>
                <a:gd name="connsiteY378" fmla="*/ 1111335 h 1625886"/>
                <a:gd name="connsiteX379" fmla="*/ 1815778 w 2601086"/>
                <a:gd name="connsiteY379" fmla="*/ 1047253 h 1625886"/>
                <a:gd name="connsiteX380" fmla="*/ 1087102 w 2601086"/>
                <a:gd name="connsiteY380" fmla="*/ 1020738 h 1625886"/>
                <a:gd name="connsiteX381" fmla="*/ 1067825 w 2601086"/>
                <a:gd name="connsiteY381" fmla="*/ 1122087 h 1625886"/>
                <a:gd name="connsiteX382" fmla="*/ 1089939 w 2601086"/>
                <a:gd name="connsiteY382" fmla="*/ 1253664 h 1625886"/>
                <a:gd name="connsiteX383" fmla="*/ 1096740 w 2601086"/>
                <a:gd name="connsiteY383" fmla="*/ 1231759 h 1625886"/>
                <a:gd name="connsiteX384" fmla="*/ 1098446 w 2601086"/>
                <a:gd name="connsiteY384" fmla="*/ 1072596 h 1625886"/>
                <a:gd name="connsiteX385" fmla="*/ 1099079 w 2601086"/>
                <a:gd name="connsiteY385" fmla="*/ 1040161 h 1625886"/>
                <a:gd name="connsiteX386" fmla="*/ 1269458 w 2601086"/>
                <a:gd name="connsiteY386" fmla="*/ 998842 h 1625886"/>
                <a:gd name="connsiteX387" fmla="*/ 1263558 w 2601086"/>
                <a:gd name="connsiteY387" fmla="*/ 1065020 h 1625886"/>
                <a:gd name="connsiteX388" fmla="*/ 1265986 w 2601086"/>
                <a:gd name="connsiteY388" fmla="*/ 1070896 h 1625886"/>
                <a:gd name="connsiteX389" fmla="*/ 1276524 w 2601086"/>
                <a:gd name="connsiteY389" fmla="*/ 1010990 h 1625886"/>
                <a:gd name="connsiteX390" fmla="*/ 1073567 w 2601086"/>
                <a:gd name="connsiteY390" fmla="*/ 998787 h 1625886"/>
                <a:gd name="connsiteX391" fmla="*/ 1057845 w 2601086"/>
                <a:gd name="connsiteY391" fmla="*/ 1055471 h 1625886"/>
                <a:gd name="connsiteX392" fmla="*/ 1064792 w 2601086"/>
                <a:gd name="connsiteY392" fmla="*/ 1102516 h 1625886"/>
                <a:gd name="connsiteX393" fmla="*/ 1082270 w 2601086"/>
                <a:gd name="connsiteY393" fmla="*/ 1032918 h 1625886"/>
                <a:gd name="connsiteX394" fmla="*/ 1086207 w 2601086"/>
                <a:gd name="connsiteY394" fmla="*/ 1019285 h 1625886"/>
                <a:gd name="connsiteX395" fmla="*/ 980153 w 2601086"/>
                <a:gd name="connsiteY395" fmla="*/ 990050 h 1625886"/>
                <a:gd name="connsiteX396" fmla="*/ 975416 w 2601086"/>
                <a:gd name="connsiteY396" fmla="*/ 1003507 h 1625886"/>
                <a:gd name="connsiteX397" fmla="*/ 977658 w 2601086"/>
                <a:gd name="connsiteY397" fmla="*/ 1008275 h 1625886"/>
                <a:gd name="connsiteX398" fmla="*/ 2006589 w 2601086"/>
                <a:gd name="connsiteY398" fmla="*/ 988033 h 1625886"/>
                <a:gd name="connsiteX399" fmla="*/ 2001105 w 2601086"/>
                <a:gd name="connsiteY399" fmla="*/ 1002505 h 1625886"/>
                <a:gd name="connsiteX400" fmla="*/ 2003818 w 2601086"/>
                <a:gd name="connsiteY400" fmla="*/ 1008275 h 1625886"/>
                <a:gd name="connsiteX401" fmla="*/ 558559 w 2601086"/>
                <a:gd name="connsiteY401" fmla="*/ 987422 h 1625886"/>
                <a:gd name="connsiteX402" fmla="*/ 539685 w 2601086"/>
                <a:gd name="connsiteY402" fmla="*/ 1055471 h 1625886"/>
                <a:gd name="connsiteX403" fmla="*/ 546632 w 2601086"/>
                <a:gd name="connsiteY403" fmla="*/ 1102516 h 1625886"/>
                <a:gd name="connsiteX404" fmla="*/ 571241 w 2601086"/>
                <a:gd name="connsiteY404" fmla="*/ 1008652 h 1625886"/>
                <a:gd name="connsiteX405" fmla="*/ 549665 w 2601086"/>
                <a:gd name="connsiteY405" fmla="*/ 1122087 h 1625886"/>
                <a:gd name="connsiteX406" fmla="*/ 571779 w 2601086"/>
                <a:gd name="connsiteY406" fmla="*/ 1253664 h 1625886"/>
                <a:gd name="connsiteX407" fmla="*/ 578580 w 2601086"/>
                <a:gd name="connsiteY407" fmla="*/ 1231759 h 1625886"/>
                <a:gd name="connsiteX408" fmla="*/ 580286 w 2601086"/>
                <a:gd name="connsiteY408" fmla="*/ 1072596 h 1625886"/>
                <a:gd name="connsiteX409" fmla="*/ 581230 w 2601086"/>
                <a:gd name="connsiteY409" fmla="*/ 1024189 h 1625886"/>
                <a:gd name="connsiteX410" fmla="*/ 1584719 w 2601086"/>
                <a:gd name="connsiteY410" fmla="*/ 987422 h 1625886"/>
                <a:gd name="connsiteX411" fmla="*/ 1565845 w 2601086"/>
                <a:gd name="connsiteY411" fmla="*/ 1055471 h 1625886"/>
                <a:gd name="connsiteX412" fmla="*/ 1572792 w 2601086"/>
                <a:gd name="connsiteY412" fmla="*/ 1102516 h 1625886"/>
                <a:gd name="connsiteX413" fmla="*/ 1597401 w 2601086"/>
                <a:gd name="connsiteY413" fmla="*/ 1008652 h 1625886"/>
                <a:gd name="connsiteX414" fmla="*/ 1575825 w 2601086"/>
                <a:gd name="connsiteY414" fmla="*/ 1122087 h 1625886"/>
                <a:gd name="connsiteX415" fmla="*/ 1597939 w 2601086"/>
                <a:gd name="connsiteY415" fmla="*/ 1253664 h 1625886"/>
                <a:gd name="connsiteX416" fmla="*/ 1604740 w 2601086"/>
                <a:gd name="connsiteY416" fmla="*/ 1231759 h 1625886"/>
                <a:gd name="connsiteX417" fmla="*/ 1606446 w 2601086"/>
                <a:gd name="connsiteY417" fmla="*/ 1072596 h 1625886"/>
                <a:gd name="connsiteX418" fmla="*/ 1607390 w 2601086"/>
                <a:gd name="connsiteY418" fmla="*/ 1024189 h 1625886"/>
                <a:gd name="connsiteX419" fmla="*/ 752648 w 2601086"/>
                <a:gd name="connsiteY419" fmla="*/ 983698 h 1625886"/>
                <a:gd name="connsiteX420" fmla="*/ 747201 w 2601086"/>
                <a:gd name="connsiteY420" fmla="*/ 1044798 h 1625886"/>
                <a:gd name="connsiteX421" fmla="*/ 750860 w 2601086"/>
                <a:gd name="connsiteY421" fmla="*/ 1053652 h 1625886"/>
                <a:gd name="connsiteX422" fmla="*/ 760723 w 2601086"/>
                <a:gd name="connsiteY422" fmla="*/ 997580 h 1625886"/>
                <a:gd name="connsiteX423" fmla="*/ 1778808 w 2601086"/>
                <a:gd name="connsiteY423" fmla="*/ 983697 h 1625886"/>
                <a:gd name="connsiteX424" fmla="*/ 1773361 w 2601086"/>
                <a:gd name="connsiteY424" fmla="*/ 1044798 h 1625886"/>
                <a:gd name="connsiteX425" fmla="*/ 1777020 w 2601086"/>
                <a:gd name="connsiteY425" fmla="*/ 1053652 h 1625886"/>
                <a:gd name="connsiteX426" fmla="*/ 1786883 w 2601086"/>
                <a:gd name="connsiteY426" fmla="*/ 997580 h 1625886"/>
                <a:gd name="connsiteX427" fmla="*/ 1299677 w 2601086"/>
                <a:gd name="connsiteY427" fmla="*/ 976219 h 1625886"/>
                <a:gd name="connsiteX428" fmla="*/ 1298873 w 2601086"/>
                <a:gd name="connsiteY428" fmla="*/ 988525 h 1625886"/>
                <a:gd name="connsiteX429" fmla="*/ 1302925 w 2601086"/>
                <a:gd name="connsiteY429" fmla="*/ 994425 h 1625886"/>
                <a:gd name="connsiteX430" fmla="*/ 1206233 w 2601086"/>
                <a:gd name="connsiteY430" fmla="*/ 971922 h 1625886"/>
                <a:gd name="connsiteX431" fmla="*/ 1205768 w 2601086"/>
                <a:gd name="connsiteY431" fmla="*/ 981507 h 1625886"/>
                <a:gd name="connsiteX432" fmla="*/ 1200368 w 2601086"/>
                <a:gd name="connsiteY432" fmla="*/ 1104484 h 1625886"/>
                <a:gd name="connsiteX433" fmla="*/ 1197579 w 2601086"/>
                <a:gd name="connsiteY433" fmla="*/ 1182293 h 1625886"/>
                <a:gd name="connsiteX434" fmla="*/ 1202013 w 2601086"/>
                <a:gd name="connsiteY434" fmla="*/ 1190776 h 1625886"/>
                <a:gd name="connsiteX435" fmla="*/ 1206612 w 2601086"/>
                <a:gd name="connsiteY435" fmla="*/ 1152000 h 1625886"/>
                <a:gd name="connsiteX436" fmla="*/ 1219570 w 2601086"/>
                <a:gd name="connsiteY436" fmla="*/ 1048987 h 1625886"/>
                <a:gd name="connsiteX437" fmla="*/ 1224483 w 2601086"/>
                <a:gd name="connsiteY437" fmla="*/ 1013687 h 1625886"/>
                <a:gd name="connsiteX438" fmla="*/ 1388110 w 2601086"/>
                <a:gd name="connsiteY438" fmla="*/ 963872 h 1625886"/>
                <a:gd name="connsiteX439" fmla="*/ 1381270 w 2601086"/>
                <a:gd name="connsiteY439" fmla="*/ 995423 h 1625886"/>
                <a:gd name="connsiteX440" fmla="*/ 1365710 w 2601086"/>
                <a:gd name="connsiteY440" fmla="*/ 1099670 h 1625886"/>
                <a:gd name="connsiteX441" fmla="*/ 1384286 w 2601086"/>
                <a:gd name="connsiteY441" fmla="*/ 1131948 h 1625886"/>
                <a:gd name="connsiteX442" fmla="*/ 1387002 w 2601086"/>
                <a:gd name="connsiteY442" fmla="*/ 1002207 h 1625886"/>
                <a:gd name="connsiteX443" fmla="*/ 1715249 w 2601086"/>
                <a:gd name="connsiteY443" fmla="*/ 950996 h 1625886"/>
                <a:gd name="connsiteX444" fmla="*/ 1713768 w 2601086"/>
                <a:gd name="connsiteY444" fmla="*/ 981507 h 1625886"/>
                <a:gd name="connsiteX445" fmla="*/ 1708368 w 2601086"/>
                <a:gd name="connsiteY445" fmla="*/ 1104484 h 1625886"/>
                <a:gd name="connsiteX446" fmla="*/ 1706231 w 2601086"/>
                <a:gd name="connsiteY446" fmla="*/ 1164102 h 1625886"/>
                <a:gd name="connsiteX447" fmla="*/ 1711892 w 2601086"/>
                <a:gd name="connsiteY447" fmla="*/ 1174932 h 1625886"/>
                <a:gd name="connsiteX448" fmla="*/ 1714612 w 2601086"/>
                <a:gd name="connsiteY448" fmla="*/ 1152000 h 1625886"/>
                <a:gd name="connsiteX449" fmla="*/ 1727570 w 2601086"/>
                <a:gd name="connsiteY449" fmla="*/ 1048987 h 1625886"/>
                <a:gd name="connsiteX450" fmla="*/ 1734938 w 2601086"/>
                <a:gd name="connsiteY450" fmla="*/ 996053 h 1625886"/>
                <a:gd name="connsiteX451" fmla="*/ 689089 w 2601086"/>
                <a:gd name="connsiteY451" fmla="*/ 950996 h 1625886"/>
                <a:gd name="connsiteX452" fmla="*/ 687607 w 2601086"/>
                <a:gd name="connsiteY452" fmla="*/ 981507 h 1625886"/>
                <a:gd name="connsiteX453" fmla="*/ 682207 w 2601086"/>
                <a:gd name="connsiteY453" fmla="*/ 1104484 h 1625886"/>
                <a:gd name="connsiteX454" fmla="*/ 680071 w 2601086"/>
                <a:gd name="connsiteY454" fmla="*/ 1164102 h 1625886"/>
                <a:gd name="connsiteX455" fmla="*/ 685732 w 2601086"/>
                <a:gd name="connsiteY455" fmla="*/ 1174932 h 1625886"/>
                <a:gd name="connsiteX456" fmla="*/ 688452 w 2601086"/>
                <a:gd name="connsiteY456" fmla="*/ 1152000 h 1625886"/>
                <a:gd name="connsiteX457" fmla="*/ 701409 w 2601086"/>
                <a:gd name="connsiteY457" fmla="*/ 1048987 h 1625886"/>
                <a:gd name="connsiteX458" fmla="*/ 708778 w 2601086"/>
                <a:gd name="connsiteY458" fmla="*/ 996053 h 1625886"/>
                <a:gd name="connsiteX459" fmla="*/ 1514699 w 2601086"/>
                <a:gd name="connsiteY459" fmla="*/ 949889 h 1625886"/>
                <a:gd name="connsiteX460" fmla="*/ 1512368 w 2601086"/>
                <a:gd name="connsiteY460" fmla="*/ 955022 h 1625886"/>
                <a:gd name="connsiteX461" fmla="*/ 1504445 w 2601086"/>
                <a:gd name="connsiteY461" fmla="*/ 1052611 h 1625886"/>
                <a:gd name="connsiteX462" fmla="*/ 1516871 w 2601086"/>
                <a:gd name="connsiteY462" fmla="*/ 1083171 h 1625886"/>
                <a:gd name="connsiteX463" fmla="*/ 1520590 w 2601086"/>
                <a:gd name="connsiteY463" fmla="*/ 1068794 h 1625886"/>
                <a:gd name="connsiteX464" fmla="*/ 1519416 w 2601086"/>
                <a:gd name="connsiteY464" fmla="*/ 1089720 h 1625886"/>
                <a:gd name="connsiteX465" fmla="*/ 1535169 w 2601086"/>
                <a:gd name="connsiteY465" fmla="*/ 1130593 h 1625886"/>
                <a:gd name="connsiteX466" fmla="*/ 1541383 w 2601086"/>
                <a:gd name="connsiteY466" fmla="*/ 1104775 h 1625886"/>
                <a:gd name="connsiteX467" fmla="*/ 1037708 w 2601086"/>
                <a:gd name="connsiteY467" fmla="*/ 948262 h 1625886"/>
                <a:gd name="connsiteX468" fmla="*/ 1053931 w 2601086"/>
                <a:gd name="connsiteY468" fmla="*/ 1027846 h 1625886"/>
                <a:gd name="connsiteX469" fmla="*/ 1066364 w 2601086"/>
                <a:gd name="connsiteY469" fmla="*/ 987105 h 1625886"/>
                <a:gd name="connsiteX470" fmla="*/ 1066198 w 2601086"/>
                <a:gd name="connsiteY470" fmla="*/ 986836 h 1625886"/>
                <a:gd name="connsiteX471" fmla="*/ 2031558 w 2601086"/>
                <a:gd name="connsiteY471" fmla="*/ 942337 h 1625886"/>
                <a:gd name="connsiteX472" fmla="*/ 2022605 w 2601086"/>
                <a:gd name="connsiteY472" fmla="*/ 1052611 h 1625886"/>
                <a:gd name="connsiteX473" fmla="*/ 2035031 w 2601086"/>
                <a:gd name="connsiteY473" fmla="*/ 1083171 h 1625886"/>
                <a:gd name="connsiteX474" fmla="*/ 2038750 w 2601086"/>
                <a:gd name="connsiteY474" fmla="*/ 1068794 h 1625886"/>
                <a:gd name="connsiteX475" fmla="*/ 2037576 w 2601086"/>
                <a:gd name="connsiteY475" fmla="*/ 1089720 h 1625886"/>
                <a:gd name="connsiteX476" fmla="*/ 2053329 w 2601086"/>
                <a:gd name="connsiteY476" fmla="*/ 1130593 h 1625886"/>
                <a:gd name="connsiteX477" fmla="*/ 2059543 w 2601086"/>
                <a:gd name="connsiteY477" fmla="*/ 1104775 h 1625886"/>
                <a:gd name="connsiteX478" fmla="*/ 2031558 w 2601086"/>
                <a:gd name="connsiteY478" fmla="*/ 942337 h 1625886"/>
                <a:gd name="connsiteX479" fmla="*/ 1005398 w 2601086"/>
                <a:gd name="connsiteY479" fmla="*/ 942337 h 1625886"/>
                <a:gd name="connsiteX480" fmla="*/ 996445 w 2601086"/>
                <a:gd name="connsiteY480" fmla="*/ 1052611 h 1625886"/>
                <a:gd name="connsiteX481" fmla="*/ 1008871 w 2601086"/>
                <a:gd name="connsiteY481" fmla="*/ 1083171 h 1625886"/>
                <a:gd name="connsiteX482" fmla="*/ 1012590 w 2601086"/>
                <a:gd name="connsiteY482" fmla="*/ 1068794 h 1625886"/>
                <a:gd name="connsiteX483" fmla="*/ 1011415 w 2601086"/>
                <a:gd name="connsiteY483" fmla="*/ 1089720 h 1625886"/>
                <a:gd name="connsiteX484" fmla="*/ 1027169 w 2601086"/>
                <a:gd name="connsiteY484" fmla="*/ 1130593 h 1625886"/>
                <a:gd name="connsiteX485" fmla="*/ 1033382 w 2601086"/>
                <a:gd name="connsiteY485" fmla="*/ 1104775 h 1625886"/>
                <a:gd name="connsiteX486" fmla="*/ 1005398 w 2601086"/>
                <a:gd name="connsiteY486" fmla="*/ 942337 h 1625886"/>
                <a:gd name="connsiteX487" fmla="*/ 487238 w 2601086"/>
                <a:gd name="connsiteY487" fmla="*/ 942337 h 1625886"/>
                <a:gd name="connsiteX488" fmla="*/ 478285 w 2601086"/>
                <a:gd name="connsiteY488" fmla="*/ 1052611 h 1625886"/>
                <a:gd name="connsiteX489" fmla="*/ 490711 w 2601086"/>
                <a:gd name="connsiteY489" fmla="*/ 1083171 h 1625886"/>
                <a:gd name="connsiteX490" fmla="*/ 494430 w 2601086"/>
                <a:gd name="connsiteY490" fmla="*/ 1068794 h 1625886"/>
                <a:gd name="connsiteX491" fmla="*/ 493255 w 2601086"/>
                <a:gd name="connsiteY491" fmla="*/ 1089720 h 1625886"/>
                <a:gd name="connsiteX492" fmla="*/ 509009 w 2601086"/>
                <a:gd name="connsiteY492" fmla="*/ 1130593 h 1625886"/>
                <a:gd name="connsiteX493" fmla="*/ 515222 w 2601086"/>
                <a:gd name="connsiteY493" fmla="*/ 1104775 h 1625886"/>
                <a:gd name="connsiteX494" fmla="*/ 487238 w 2601086"/>
                <a:gd name="connsiteY494" fmla="*/ 942337 h 1625886"/>
                <a:gd name="connsiteX495" fmla="*/ 784236 w 2601086"/>
                <a:gd name="connsiteY495" fmla="*/ 934517 h 1625886"/>
                <a:gd name="connsiteX496" fmla="*/ 782723 w 2601086"/>
                <a:gd name="connsiteY496" fmla="*/ 957758 h 1625886"/>
                <a:gd name="connsiteX497" fmla="*/ 781596 w 2601086"/>
                <a:gd name="connsiteY497" fmla="*/ 975014 h 1625886"/>
                <a:gd name="connsiteX498" fmla="*/ 794925 w 2601086"/>
                <a:gd name="connsiteY498" fmla="*/ 994425 h 1625886"/>
                <a:gd name="connsiteX499" fmla="*/ 1810396 w 2601086"/>
                <a:gd name="connsiteY499" fmla="*/ 934517 h 1625886"/>
                <a:gd name="connsiteX500" fmla="*/ 1808883 w 2601086"/>
                <a:gd name="connsiteY500" fmla="*/ 957758 h 1625886"/>
                <a:gd name="connsiteX501" fmla="*/ 1807756 w 2601086"/>
                <a:gd name="connsiteY501" fmla="*/ 975014 h 1625886"/>
                <a:gd name="connsiteX502" fmla="*/ 1821085 w 2601086"/>
                <a:gd name="connsiteY502" fmla="*/ 994425 h 1625886"/>
                <a:gd name="connsiteX503" fmla="*/ 1933171 w 2601086"/>
                <a:gd name="connsiteY503" fmla="*/ 921938 h 1625886"/>
                <a:gd name="connsiteX504" fmla="*/ 1933128 w 2601086"/>
                <a:gd name="connsiteY504" fmla="*/ 1118725 h 1625886"/>
                <a:gd name="connsiteX505" fmla="*/ 1948684 w 2601086"/>
                <a:gd name="connsiteY505" fmla="*/ 1075601 h 1625886"/>
                <a:gd name="connsiteX506" fmla="*/ 1972071 w 2601086"/>
                <a:gd name="connsiteY506" fmla="*/ 1021781 h 1625886"/>
                <a:gd name="connsiteX507" fmla="*/ 1415011 w 2601086"/>
                <a:gd name="connsiteY507" fmla="*/ 921938 h 1625886"/>
                <a:gd name="connsiteX508" fmla="*/ 1414962 w 2601086"/>
                <a:gd name="connsiteY508" fmla="*/ 1144744 h 1625886"/>
                <a:gd name="connsiteX509" fmla="*/ 1415423 w 2601086"/>
                <a:gd name="connsiteY509" fmla="*/ 1145630 h 1625886"/>
                <a:gd name="connsiteX510" fmla="*/ 1440684 w 2601086"/>
                <a:gd name="connsiteY510" fmla="*/ 1075601 h 1625886"/>
                <a:gd name="connsiteX511" fmla="*/ 1458714 w 2601086"/>
                <a:gd name="connsiteY511" fmla="*/ 1034109 h 1625886"/>
                <a:gd name="connsiteX512" fmla="*/ 907011 w 2601086"/>
                <a:gd name="connsiteY512" fmla="*/ 921938 h 1625886"/>
                <a:gd name="connsiteX513" fmla="*/ 906968 w 2601086"/>
                <a:gd name="connsiteY513" fmla="*/ 1118726 h 1625886"/>
                <a:gd name="connsiteX514" fmla="*/ 922524 w 2601086"/>
                <a:gd name="connsiteY514" fmla="*/ 1075601 h 1625886"/>
                <a:gd name="connsiteX515" fmla="*/ 945911 w 2601086"/>
                <a:gd name="connsiteY515" fmla="*/ 1021782 h 1625886"/>
                <a:gd name="connsiteX516" fmla="*/ 388851 w 2601086"/>
                <a:gd name="connsiteY516" fmla="*/ 921938 h 1625886"/>
                <a:gd name="connsiteX517" fmla="*/ 388802 w 2601086"/>
                <a:gd name="connsiteY517" fmla="*/ 1144744 h 1625886"/>
                <a:gd name="connsiteX518" fmla="*/ 418108 w 2601086"/>
                <a:gd name="connsiteY518" fmla="*/ 1201123 h 1625886"/>
                <a:gd name="connsiteX519" fmla="*/ 432247 w 2601086"/>
                <a:gd name="connsiteY519" fmla="*/ 1048095 h 1625886"/>
                <a:gd name="connsiteX520" fmla="*/ 425397 w 2601086"/>
                <a:gd name="connsiteY520" fmla="*/ 1216027 h 1625886"/>
                <a:gd name="connsiteX521" fmla="*/ 433225 w 2601086"/>
                <a:gd name="connsiteY521" fmla="*/ 1232362 h 1625886"/>
                <a:gd name="connsiteX522" fmla="*/ 450496 w 2601086"/>
                <a:gd name="connsiteY522" fmla="*/ 1080161 h 1625886"/>
                <a:gd name="connsiteX523" fmla="*/ 388851 w 2601086"/>
                <a:gd name="connsiteY523" fmla="*/ 921938 h 1625886"/>
                <a:gd name="connsiteX524" fmla="*/ 881673 w 2601086"/>
                <a:gd name="connsiteY524" fmla="*/ 909797 h 1625886"/>
                <a:gd name="connsiteX525" fmla="*/ 863110 w 2601086"/>
                <a:gd name="connsiteY525" fmla="*/ 995423 h 1625886"/>
                <a:gd name="connsiteX526" fmla="*/ 849642 w 2601086"/>
                <a:gd name="connsiteY526" fmla="*/ 1085651 h 1625886"/>
                <a:gd name="connsiteX527" fmla="*/ 876286 w 2601086"/>
                <a:gd name="connsiteY527" fmla="*/ 1131948 h 1625886"/>
                <a:gd name="connsiteX528" fmla="*/ 879002 w 2601086"/>
                <a:gd name="connsiteY528" fmla="*/ 1002207 h 1625886"/>
                <a:gd name="connsiteX529" fmla="*/ 1907833 w 2601086"/>
                <a:gd name="connsiteY529" fmla="*/ 909796 h 1625886"/>
                <a:gd name="connsiteX530" fmla="*/ 1889270 w 2601086"/>
                <a:gd name="connsiteY530" fmla="*/ 995423 h 1625886"/>
                <a:gd name="connsiteX531" fmla="*/ 1875802 w 2601086"/>
                <a:gd name="connsiteY531" fmla="*/ 1085651 h 1625886"/>
                <a:gd name="connsiteX532" fmla="*/ 1902446 w 2601086"/>
                <a:gd name="connsiteY532" fmla="*/ 1131948 h 1625886"/>
                <a:gd name="connsiteX533" fmla="*/ 1905162 w 2601086"/>
                <a:gd name="connsiteY533" fmla="*/ 1002207 h 1625886"/>
                <a:gd name="connsiteX534" fmla="*/ 1209853 w 2601086"/>
                <a:gd name="connsiteY534" fmla="*/ 899084 h 1625886"/>
                <a:gd name="connsiteX535" fmla="*/ 1208128 w 2601086"/>
                <a:gd name="connsiteY535" fmla="*/ 932889 h 1625886"/>
                <a:gd name="connsiteX536" fmla="*/ 1207763 w 2601086"/>
                <a:gd name="connsiteY536" fmla="*/ 940419 h 1625886"/>
                <a:gd name="connsiteX537" fmla="*/ 1228621 w 2601086"/>
                <a:gd name="connsiteY537" fmla="*/ 983957 h 1625886"/>
                <a:gd name="connsiteX538" fmla="*/ 1234834 w 2601086"/>
                <a:gd name="connsiteY538" fmla="*/ 939321 h 1625886"/>
                <a:gd name="connsiteX539" fmla="*/ 1222714 w 2601086"/>
                <a:gd name="connsiteY539" fmla="*/ 918485 h 1625886"/>
                <a:gd name="connsiteX540" fmla="*/ 2128037 w 2601086"/>
                <a:gd name="connsiteY540" fmla="*/ 896722 h 1625886"/>
                <a:gd name="connsiteX541" fmla="*/ 2084005 w 2601086"/>
                <a:gd name="connsiteY541" fmla="*/ 1055471 h 1625886"/>
                <a:gd name="connsiteX542" fmla="*/ 2090952 w 2601086"/>
                <a:gd name="connsiteY542" fmla="*/ 1102516 h 1625886"/>
                <a:gd name="connsiteX543" fmla="*/ 2115561 w 2601086"/>
                <a:gd name="connsiteY543" fmla="*/ 1008652 h 1625886"/>
                <a:gd name="connsiteX544" fmla="*/ 2093985 w 2601086"/>
                <a:gd name="connsiteY544" fmla="*/ 1122087 h 1625886"/>
                <a:gd name="connsiteX545" fmla="*/ 2116099 w 2601086"/>
                <a:gd name="connsiteY545" fmla="*/ 1253664 h 1625886"/>
                <a:gd name="connsiteX546" fmla="*/ 2122900 w 2601086"/>
                <a:gd name="connsiteY546" fmla="*/ 1231759 h 1625886"/>
                <a:gd name="connsiteX547" fmla="*/ 2128037 w 2601086"/>
                <a:gd name="connsiteY547" fmla="*/ 896722 h 1625886"/>
                <a:gd name="connsiteX548" fmla="*/ 1609877 w 2601086"/>
                <a:gd name="connsiteY548" fmla="*/ 896722 h 1625886"/>
                <a:gd name="connsiteX549" fmla="*/ 1586975 w 2601086"/>
                <a:gd name="connsiteY549" fmla="*/ 979288 h 1625886"/>
                <a:gd name="connsiteX550" fmla="*/ 1587254 w 2601086"/>
                <a:gd name="connsiteY550" fmla="*/ 979613 h 1625886"/>
                <a:gd name="connsiteX551" fmla="*/ 1607737 w 2601086"/>
                <a:gd name="connsiteY551" fmla="*/ 1006424 h 1625886"/>
                <a:gd name="connsiteX552" fmla="*/ 1101877 w 2601086"/>
                <a:gd name="connsiteY552" fmla="*/ 896722 h 1625886"/>
                <a:gd name="connsiteX553" fmla="*/ 1076277 w 2601086"/>
                <a:gd name="connsiteY553" fmla="*/ 989015 h 1625886"/>
                <a:gd name="connsiteX554" fmla="*/ 1099064 w 2601086"/>
                <a:gd name="connsiteY554" fmla="*/ 1018842 h 1625886"/>
                <a:gd name="connsiteX555" fmla="*/ 1099482 w 2601086"/>
                <a:gd name="connsiteY555" fmla="*/ 1019460 h 1625886"/>
                <a:gd name="connsiteX556" fmla="*/ 583717 w 2601086"/>
                <a:gd name="connsiteY556" fmla="*/ 896722 h 1625886"/>
                <a:gd name="connsiteX557" fmla="*/ 560815 w 2601086"/>
                <a:gd name="connsiteY557" fmla="*/ 979288 h 1625886"/>
                <a:gd name="connsiteX558" fmla="*/ 561094 w 2601086"/>
                <a:gd name="connsiteY558" fmla="*/ 979613 h 1625886"/>
                <a:gd name="connsiteX559" fmla="*/ 581577 w 2601086"/>
                <a:gd name="connsiteY559" fmla="*/ 1006424 h 1625886"/>
                <a:gd name="connsiteX560" fmla="*/ 692440 w 2601086"/>
                <a:gd name="connsiteY560" fmla="*/ 884885 h 1625886"/>
                <a:gd name="connsiteX561" fmla="*/ 691870 w 2601086"/>
                <a:gd name="connsiteY561" fmla="*/ 895606 h 1625886"/>
                <a:gd name="connsiteX562" fmla="*/ 690563 w 2601086"/>
                <a:gd name="connsiteY562" fmla="*/ 921218 h 1625886"/>
                <a:gd name="connsiteX563" fmla="*/ 712749 w 2601086"/>
                <a:gd name="connsiteY563" fmla="*/ 967525 h 1625886"/>
                <a:gd name="connsiteX564" fmla="*/ 718636 w 2601086"/>
                <a:gd name="connsiteY564" fmla="*/ 925228 h 1625886"/>
                <a:gd name="connsiteX565" fmla="*/ 714714 w 2601086"/>
                <a:gd name="connsiteY565" fmla="*/ 918485 h 1625886"/>
                <a:gd name="connsiteX566" fmla="*/ 1718600 w 2601086"/>
                <a:gd name="connsiteY566" fmla="*/ 884885 h 1625886"/>
                <a:gd name="connsiteX567" fmla="*/ 1718030 w 2601086"/>
                <a:gd name="connsiteY567" fmla="*/ 895606 h 1625886"/>
                <a:gd name="connsiteX568" fmla="*/ 1716724 w 2601086"/>
                <a:gd name="connsiteY568" fmla="*/ 921218 h 1625886"/>
                <a:gd name="connsiteX569" fmla="*/ 1738909 w 2601086"/>
                <a:gd name="connsiteY569" fmla="*/ 967525 h 1625886"/>
                <a:gd name="connsiteX570" fmla="*/ 1744796 w 2601086"/>
                <a:gd name="connsiteY570" fmla="*/ 925228 h 1625886"/>
                <a:gd name="connsiteX571" fmla="*/ 1740874 w 2601086"/>
                <a:gd name="connsiteY571" fmla="*/ 918485 h 1625886"/>
                <a:gd name="connsiteX572" fmla="*/ 1280795 w 2601086"/>
                <a:gd name="connsiteY572" fmla="*/ 871674 h 1625886"/>
                <a:gd name="connsiteX573" fmla="*/ 1273652 w 2601086"/>
                <a:gd name="connsiteY573" fmla="*/ 951796 h 1625886"/>
                <a:gd name="connsiteX574" fmla="*/ 1284941 w 2601086"/>
                <a:gd name="connsiteY574" fmla="*/ 968236 h 1625886"/>
                <a:gd name="connsiteX575" fmla="*/ 1292400 w 2601086"/>
                <a:gd name="connsiteY575" fmla="*/ 935431 h 1625886"/>
                <a:gd name="connsiteX576" fmla="*/ 1282579 w 2601086"/>
                <a:gd name="connsiteY576" fmla="*/ 880388 h 1625886"/>
                <a:gd name="connsiteX577" fmla="*/ 1381215 w 2601086"/>
                <a:gd name="connsiteY577" fmla="*/ 847797 h 1625886"/>
                <a:gd name="connsiteX578" fmla="*/ 1351890 w 2601086"/>
                <a:gd name="connsiteY578" fmla="*/ 954225 h 1625886"/>
                <a:gd name="connsiteX579" fmla="*/ 1333007 w 2601086"/>
                <a:gd name="connsiteY579" fmla="*/ 1042845 h 1625886"/>
                <a:gd name="connsiteX580" fmla="*/ 1350671 w 2601086"/>
                <a:gd name="connsiteY580" fmla="*/ 1073537 h 1625886"/>
                <a:gd name="connsiteX581" fmla="*/ 1370850 w 2601086"/>
                <a:gd name="connsiteY581" fmla="*/ 983341 h 1625886"/>
                <a:gd name="connsiteX582" fmla="*/ 1389617 w 2601086"/>
                <a:gd name="connsiteY582" fmla="*/ 911741 h 1625886"/>
                <a:gd name="connsiteX583" fmla="*/ 1390891 w 2601086"/>
                <a:gd name="connsiteY583" fmla="*/ 867666 h 1625886"/>
                <a:gd name="connsiteX584" fmla="*/ 1146244 w 2601086"/>
                <a:gd name="connsiteY584" fmla="*/ 842053 h 1625886"/>
                <a:gd name="connsiteX585" fmla="*/ 1146165 w 2601086"/>
                <a:gd name="connsiteY585" fmla="*/ 917485 h 1625886"/>
                <a:gd name="connsiteX586" fmla="*/ 1147029 w 2601086"/>
                <a:gd name="connsiteY586" fmla="*/ 1092158 h 1625886"/>
                <a:gd name="connsiteX587" fmla="*/ 1150051 w 2601086"/>
                <a:gd name="connsiteY587" fmla="*/ 1097223 h 1625886"/>
                <a:gd name="connsiteX588" fmla="*/ 1164947 w 2601086"/>
                <a:gd name="connsiteY588" fmla="*/ 1068014 h 1625886"/>
                <a:gd name="connsiteX589" fmla="*/ 1191800 w 2601086"/>
                <a:gd name="connsiteY589" fmla="*/ 1024986 h 1625886"/>
                <a:gd name="connsiteX590" fmla="*/ 1168750 w 2601086"/>
                <a:gd name="connsiteY590" fmla="*/ 1072135 h 1625886"/>
                <a:gd name="connsiteX591" fmla="*/ 1155400 w 2601086"/>
                <a:gd name="connsiteY591" fmla="*/ 1106189 h 1625886"/>
                <a:gd name="connsiteX592" fmla="*/ 1174789 w 2601086"/>
                <a:gd name="connsiteY592" fmla="*/ 1138688 h 1625886"/>
                <a:gd name="connsiteX593" fmla="*/ 1180834 w 2601086"/>
                <a:gd name="connsiteY593" fmla="*/ 1150254 h 1625886"/>
                <a:gd name="connsiteX594" fmla="*/ 1195649 w 2601086"/>
                <a:gd name="connsiteY594" fmla="*/ 1010437 h 1625886"/>
                <a:gd name="connsiteX595" fmla="*/ 1201142 w 2601086"/>
                <a:gd name="connsiteY595" fmla="*/ 960271 h 1625886"/>
                <a:gd name="connsiteX596" fmla="*/ 1170984 w 2601086"/>
                <a:gd name="connsiteY596" fmla="*/ 891256 h 1625886"/>
                <a:gd name="connsiteX597" fmla="*/ 765825 w 2601086"/>
                <a:gd name="connsiteY597" fmla="*/ 837623 h 1625886"/>
                <a:gd name="connsiteX598" fmla="*/ 763481 w 2601086"/>
                <a:gd name="connsiteY598" fmla="*/ 862190 h 1625886"/>
                <a:gd name="connsiteX599" fmla="*/ 756660 w 2601086"/>
                <a:gd name="connsiteY599" fmla="*/ 938701 h 1625886"/>
                <a:gd name="connsiteX600" fmla="*/ 769308 w 2601086"/>
                <a:gd name="connsiteY600" fmla="*/ 957121 h 1625886"/>
                <a:gd name="connsiteX601" fmla="*/ 774568 w 2601086"/>
                <a:gd name="connsiteY601" fmla="*/ 933985 h 1625886"/>
                <a:gd name="connsiteX602" fmla="*/ 780453 w 2601086"/>
                <a:gd name="connsiteY602" fmla="*/ 913309 h 1625886"/>
                <a:gd name="connsiteX603" fmla="*/ 774579 w 2601086"/>
                <a:gd name="connsiteY603" fmla="*/ 880388 h 1625886"/>
                <a:gd name="connsiteX604" fmla="*/ 1791986 w 2601086"/>
                <a:gd name="connsiteY604" fmla="*/ 837622 h 1625886"/>
                <a:gd name="connsiteX605" fmla="*/ 1789641 w 2601086"/>
                <a:gd name="connsiteY605" fmla="*/ 862190 h 1625886"/>
                <a:gd name="connsiteX606" fmla="*/ 1782820 w 2601086"/>
                <a:gd name="connsiteY606" fmla="*/ 938701 h 1625886"/>
                <a:gd name="connsiteX607" fmla="*/ 1795468 w 2601086"/>
                <a:gd name="connsiteY607" fmla="*/ 957120 h 1625886"/>
                <a:gd name="connsiteX608" fmla="*/ 1800728 w 2601086"/>
                <a:gd name="connsiteY608" fmla="*/ 933985 h 1625886"/>
                <a:gd name="connsiteX609" fmla="*/ 1806613 w 2601086"/>
                <a:gd name="connsiteY609" fmla="*/ 913309 h 1625886"/>
                <a:gd name="connsiteX610" fmla="*/ 1800739 w 2601086"/>
                <a:gd name="connsiteY610" fmla="*/ 880388 h 1625886"/>
                <a:gd name="connsiteX611" fmla="*/ 1892886 w 2601086"/>
                <a:gd name="connsiteY611" fmla="*/ 834473 h 1625886"/>
                <a:gd name="connsiteX612" fmla="*/ 1859890 w 2601086"/>
                <a:gd name="connsiteY612" fmla="*/ 954225 h 1625886"/>
                <a:gd name="connsiteX613" fmla="*/ 1844951 w 2601086"/>
                <a:gd name="connsiteY613" fmla="*/ 1024335 h 1625886"/>
                <a:gd name="connsiteX614" fmla="*/ 1847994 w 2601086"/>
                <a:gd name="connsiteY614" fmla="*/ 1037331 h 1625886"/>
                <a:gd name="connsiteX615" fmla="*/ 1861515 w 2601086"/>
                <a:gd name="connsiteY615" fmla="*/ 1060825 h 1625886"/>
                <a:gd name="connsiteX616" fmla="*/ 1878850 w 2601086"/>
                <a:gd name="connsiteY616" fmla="*/ 983341 h 1625886"/>
                <a:gd name="connsiteX617" fmla="*/ 1897883 w 2601086"/>
                <a:gd name="connsiteY617" fmla="*/ 910727 h 1625886"/>
                <a:gd name="connsiteX618" fmla="*/ 1908873 w 2601086"/>
                <a:gd name="connsiteY618" fmla="*/ 873841 h 1625886"/>
                <a:gd name="connsiteX619" fmla="*/ 1909051 w 2601086"/>
                <a:gd name="connsiteY619" fmla="*/ 867666 h 1625886"/>
                <a:gd name="connsiteX620" fmla="*/ 866726 w 2601086"/>
                <a:gd name="connsiteY620" fmla="*/ 834473 h 1625886"/>
                <a:gd name="connsiteX621" fmla="*/ 833729 w 2601086"/>
                <a:gd name="connsiteY621" fmla="*/ 954225 h 1625886"/>
                <a:gd name="connsiteX622" fmla="*/ 818791 w 2601086"/>
                <a:gd name="connsiteY622" fmla="*/ 1024335 h 1625886"/>
                <a:gd name="connsiteX623" fmla="*/ 821834 w 2601086"/>
                <a:gd name="connsiteY623" fmla="*/ 1037331 h 1625886"/>
                <a:gd name="connsiteX624" fmla="*/ 835355 w 2601086"/>
                <a:gd name="connsiteY624" fmla="*/ 1060825 h 1625886"/>
                <a:gd name="connsiteX625" fmla="*/ 852690 w 2601086"/>
                <a:gd name="connsiteY625" fmla="*/ 983341 h 1625886"/>
                <a:gd name="connsiteX626" fmla="*/ 871723 w 2601086"/>
                <a:gd name="connsiteY626" fmla="*/ 910727 h 1625886"/>
                <a:gd name="connsiteX627" fmla="*/ 882713 w 2601086"/>
                <a:gd name="connsiteY627" fmla="*/ 873841 h 1625886"/>
                <a:gd name="connsiteX628" fmla="*/ 882891 w 2601086"/>
                <a:gd name="connsiteY628" fmla="*/ 867666 h 1625886"/>
                <a:gd name="connsiteX629" fmla="*/ 628104 w 2601086"/>
                <a:gd name="connsiteY629" fmla="*/ 821889 h 1625886"/>
                <a:gd name="connsiteX630" fmla="*/ 628005 w 2601086"/>
                <a:gd name="connsiteY630" fmla="*/ 917485 h 1625886"/>
                <a:gd name="connsiteX631" fmla="*/ 628784 w 2601086"/>
                <a:gd name="connsiteY631" fmla="*/ 1074986 h 1625886"/>
                <a:gd name="connsiteX632" fmla="*/ 636573 w 2601086"/>
                <a:gd name="connsiteY632" fmla="*/ 1088042 h 1625886"/>
                <a:gd name="connsiteX633" fmla="*/ 646787 w 2601086"/>
                <a:gd name="connsiteY633" fmla="*/ 1068014 h 1625886"/>
                <a:gd name="connsiteX634" fmla="*/ 673640 w 2601086"/>
                <a:gd name="connsiteY634" fmla="*/ 1024986 h 1625886"/>
                <a:gd name="connsiteX635" fmla="*/ 650590 w 2601086"/>
                <a:gd name="connsiteY635" fmla="*/ 1072135 h 1625886"/>
                <a:gd name="connsiteX636" fmla="*/ 641269 w 2601086"/>
                <a:gd name="connsiteY636" fmla="*/ 1095912 h 1625886"/>
                <a:gd name="connsiteX637" fmla="*/ 664368 w 2601086"/>
                <a:gd name="connsiteY637" fmla="*/ 1134632 h 1625886"/>
                <a:gd name="connsiteX638" fmla="*/ 685129 w 2601086"/>
                <a:gd name="connsiteY638" fmla="*/ 941934 h 1625886"/>
                <a:gd name="connsiteX639" fmla="*/ 662984 w 2601086"/>
                <a:gd name="connsiteY639" fmla="*/ 891256 h 1625886"/>
                <a:gd name="connsiteX640" fmla="*/ 1654264 w 2601086"/>
                <a:gd name="connsiteY640" fmla="*/ 821889 h 1625886"/>
                <a:gd name="connsiteX641" fmla="*/ 1654165 w 2601086"/>
                <a:gd name="connsiteY641" fmla="*/ 917485 h 1625886"/>
                <a:gd name="connsiteX642" fmla="*/ 1654944 w 2601086"/>
                <a:gd name="connsiteY642" fmla="*/ 1074986 h 1625886"/>
                <a:gd name="connsiteX643" fmla="*/ 1662733 w 2601086"/>
                <a:gd name="connsiteY643" fmla="*/ 1088042 h 1625886"/>
                <a:gd name="connsiteX644" fmla="*/ 1672947 w 2601086"/>
                <a:gd name="connsiteY644" fmla="*/ 1068014 h 1625886"/>
                <a:gd name="connsiteX645" fmla="*/ 1699800 w 2601086"/>
                <a:gd name="connsiteY645" fmla="*/ 1024986 h 1625886"/>
                <a:gd name="connsiteX646" fmla="*/ 1676750 w 2601086"/>
                <a:gd name="connsiteY646" fmla="*/ 1072135 h 1625886"/>
                <a:gd name="connsiteX647" fmla="*/ 1667429 w 2601086"/>
                <a:gd name="connsiteY647" fmla="*/ 1095912 h 1625886"/>
                <a:gd name="connsiteX648" fmla="*/ 1690495 w 2601086"/>
                <a:gd name="connsiteY648" fmla="*/ 1134575 h 1625886"/>
                <a:gd name="connsiteX649" fmla="*/ 1703649 w 2601086"/>
                <a:gd name="connsiteY649" fmla="*/ 1010437 h 1625886"/>
                <a:gd name="connsiteX650" fmla="*/ 1711178 w 2601086"/>
                <a:gd name="connsiteY650" fmla="*/ 941680 h 1625886"/>
                <a:gd name="connsiteX651" fmla="*/ 1689144 w 2601086"/>
                <a:gd name="connsiteY651" fmla="*/ 891256 h 1625886"/>
                <a:gd name="connsiteX652" fmla="*/ 1146279 w 2601086"/>
                <a:gd name="connsiteY652" fmla="*/ 807759 h 1625886"/>
                <a:gd name="connsiteX653" fmla="*/ 1146267 w 2601086"/>
                <a:gd name="connsiteY653" fmla="*/ 819514 h 1625886"/>
                <a:gd name="connsiteX654" fmla="*/ 1179673 w 2601086"/>
                <a:gd name="connsiteY654" fmla="*/ 881789 h 1625886"/>
                <a:gd name="connsiteX655" fmla="*/ 1204143 w 2601086"/>
                <a:gd name="connsiteY655" fmla="*/ 932865 h 1625886"/>
                <a:gd name="connsiteX656" fmla="*/ 1208127 w 2601086"/>
                <a:gd name="connsiteY656" fmla="*/ 896482 h 1625886"/>
                <a:gd name="connsiteX657" fmla="*/ 1173597 w 2601086"/>
                <a:gd name="connsiteY657" fmla="*/ 844394 h 1625886"/>
                <a:gd name="connsiteX658" fmla="*/ 1393118 w 2601086"/>
                <a:gd name="connsiteY658" fmla="*/ 807222 h 1625886"/>
                <a:gd name="connsiteX659" fmla="*/ 1391373 w 2601086"/>
                <a:gd name="connsiteY659" fmla="*/ 812392 h 1625886"/>
                <a:gd name="connsiteX660" fmla="*/ 1392750 w 2601086"/>
                <a:gd name="connsiteY660" fmla="*/ 814900 h 1625886"/>
                <a:gd name="connsiteX661" fmla="*/ 628133 w 2601086"/>
                <a:gd name="connsiteY661" fmla="*/ 794153 h 1625886"/>
                <a:gd name="connsiteX662" fmla="*/ 628127 w 2601086"/>
                <a:gd name="connsiteY662" fmla="*/ 800611 h 1625886"/>
                <a:gd name="connsiteX663" fmla="*/ 671673 w 2601086"/>
                <a:gd name="connsiteY663" fmla="*/ 881789 h 1625886"/>
                <a:gd name="connsiteX664" fmla="*/ 687949 w 2601086"/>
                <a:gd name="connsiteY664" fmla="*/ 915761 h 1625886"/>
                <a:gd name="connsiteX665" fmla="*/ 691438 w 2601086"/>
                <a:gd name="connsiteY665" fmla="*/ 883374 h 1625886"/>
                <a:gd name="connsiteX666" fmla="*/ 665597 w 2601086"/>
                <a:gd name="connsiteY666" fmla="*/ 844394 h 1625886"/>
                <a:gd name="connsiteX667" fmla="*/ 1654293 w 2601086"/>
                <a:gd name="connsiteY667" fmla="*/ 794153 h 1625886"/>
                <a:gd name="connsiteX668" fmla="*/ 1654287 w 2601086"/>
                <a:gd name="connsiteY668" fmla="*/ 800611 h 1625886"/>
                <a:gd name="connsiteX669" fmla="*/ 1697833 w 2601086"/>
                <a:gd name="connsiteY669" fmla="*/ 881789 h 1625886"/>
                <a:gd name="connsiteX670" fmla="*/ 1714033 w 2601086"/>
                <a:gd name="connsiteY670" fmla="*/ 915603 h 1625886"/>
                <a:gd name="connsiteX671" fmla="*/ 1717568 w 2601086"/>
                <a:gd name="connsiteY671" fmla="*/ 883328 h 1625886"/>
                <a:gd name="connsiteX672" fmla="*/ 1691757 w 2601086"/>
                <a:gd name="connsiteY672" fmla="*/ 844394 h 1625886"/>
                <a:gd name="connsiteX673" fmla="*/ 97604 w 2601086"/>
                <a:gd name="connsiteY673" fmla="*/ 777565 h 1625886"/>
                <a:gd name="connsiteX674" fmla="*/ 322314 w 2601086"/>
                <a:gd name="connsiteY674" fmla="*/ 1298677 h 1625886"/>
                <a:gd name="connsiteX675" fmla="*/ 290513 w 2601086"/>
                <a:gd name="connsiteY675" fmla="*/ 1080010 h 1625886"/>
                <a:gd name="connsiteX676" fmla="*/ 97604 w 2601086"/>
                <a:gd name="connsiteY676" fmla="*/ 777565 h 1625886"/>
                <a:gd name="connsiteX677" fmla="*/ 1912959 w 2601086"/>
                <a:gd name="connsiteY677" fmla="*/ 772154 h 1625886"/>
                <a:gd name="connsiteX678" fmla="*/ 1903240 w 2601086"/>
                <a:gd name="connsiteY678" fmla="*/ 800938 h 1625886"/>
                <a:gd name="connsiteX679" fmla="*/ 1910910 w 2601086"/>
                <a:gd name="connsiteY679" fmla="*/ 814900 h 1625886"/>
                <a:gd name="connsiteX680" fmla="*/ 886799 w 2601086"/>
                <a:gd name="connsiteY680" fmla="*/ 772153 h 1625886"/>
                <a:gd name="connsiteX681" fmla="*/ 877080 w 2601086"/>
                <a:gd name="connsiteY681" fmla="*/ 800938 h 1625886"/>
                <a:gd name="connsiteX682" fmla="*/ 884750 w 2601086"/>
                <a:gd name="connsiteY682" fmla="*/ 814900 h 1625886"/>
                <a:gd name="connsiteX683" fmla="*/ 1298693 w 2601086"/>
                <a:gd name="connsiteY683" fmla="*/ 685329 h 1625886"/>
                <a:gd name="connsiteX684" fmla="*/ 1292924 w 2601086"/>
                <a:gd name="connsiteY684" fmla="*/ 743975 h 1625886"/>
                <a:gd name="connsiteX685" fmla="*/ 1282585 w 2601086"/>
                <a:gd name="connsiteY685" fmla="*/ 852296 h 1625886"/>
                <a:gd name="connsiteX686" fmla="*/ 1285521 w 2601086"/>
                <a:gd name="connsiteY686" fmla="*/ 862012 h 1625886"/>
                <a:gd name="connsiteX687" fmla="*/ 1299149 w 2601086"/>
                <a:gd name="connsiteY687" fmla="*/ 911424 h 1625886"/>
                <a:gd name="connsiteX688" fmla="*/ 1305304 w 2601086"/>
                <a:gd name="connsiteY688" fmla="*/ 889796 h 1625886"/>
                <a:gd name="connsiteX689" fmla="*/ 1304123 w 2601086"/>
                <a:gd name="connsiteY689" fmla="*/ 907980 h 1625886"/>
                <a:gd name="connsiteX690" fmla="*/ 1302993 w 2601086"/>
                <a:gd name="connsiteY690" fmla="*/ 925360 h 1625886"/>
                <a:gd name="connsiteX691" fmla="*/ 1307131 w 2601086"/>
                <a:gd name="connsiteY691" fmla="*/ 940367 h 1625886"/>
                <a:gd name="connsiteX692" fmla="*/ 1320011 w 2601086"/>
                <a:gd name="connsiteY692" fmla="*/ 995375 h 1625886"/>
                <a:gd name="connsiteX693" fmla="*/ 1352830 w 2601086"/>
                <a:gd name="connsiteY693" fmla="*/ 882026 h 1625886"/>
                <a:gd name="connsiteX694" fmla="*/ 1371334 w 2601086"/>
                <a:gd name="connsiteY694" fmla="*/ 827508 h 1625886"/>
                <a:gd name="connsiteX695" fmla="*/ 1330222 w 2601086"/>
                <a:gd name="connsiteY695" fmla="*/ 743090 h 1625886"/>
                <a:gd name="connsiteX696" fmla="*/ 782084 w 2601086"/>
                <a:gd name="connsiteY696" fmla="*/ 669558 h 1625886"/>
                <a:gd name="connsiteX697" fmla="*/ 774763 w 2601086"/>
                <a:gd name="connsiteY697" fmla="*/ 743975 h 1625886"/>
                <a:gd name="connsiteX698" fmla="*/ 766846 w 2601086"/>
                <a:gd name="connsiteY698" fmla="*/ 826931 h 1625886"/>
                <a:gd name="connsiteX699" fmla="*/ 768486 w 2601086"/>
                <a:gd name="connsiteY699" fmla="*/ 832108 h 1625886"/>
                <a:gd name="connsiteX700" fmla="*/ 777520 w 2601086"/>
                <a:gd name="connsiteY700" fmla="*/ 862012 h 1625886"/>
                <a:gd name="connsiteX701" fmla="*/ 786148 w 2601086"/>
                <a:gd name="connsiteY701" fmla="*/ 893295 h 1625886"/>
                <a:gd name="connsiteX702" fmla="*/ 787144 w 2601086"/>
                <a:gd name="connsiteY702" fmla="*/ 889796 h 1625886"/>
                <a:gd name="connsiteX703" fmla="*/ 786839 w 2601086"/>
                <a:gd name="connsiteY703" fmla="*/ 894492 h 1625886"/>
                <a:gd name="connsiteX704" fmla="*/ 786771 w 2601086"/>
                <a:gd name="connsiteY704" fmla="*/ 895550 h 1625886"/>
                <a:gd name="connsiteX705" fmla="*/ 799131 w 2601086"/>
                <a:gd name="connsiteY705" fmla="*/ 940367 h 1625886"/>
                <a:gd name="connsiteX706" fmla="*/ 807468 w 2601086"/>
                <a:gd name="connsiteY706" fmla="*/ 975973 h 1625886"/>
                <a:gd name="connsiteX707" fmla="*/ 834669 w 2601086"/>
                <a:gd name="connsiteY707" fmla="*/ 882026 h 1625886"/>
                <a:gd name="connsiteX708" fmla="*/ 857347 w 2601086"/>
                <a:gd name="connsiteY708" fmla="*/ 815214 h 1625886"/>
                <a:gd name="connsiteX709" fmla="*/ 822222 w 2601086"/>
                <a:gd name="connsiteY709" fmla="*/ 743090 h 1625886"/>
                <a:gd name="connsiteX710" fmla="*/ 1808244 w 2601086"/>
                <a:gd name="connsiteY710" fmla="*/ 669558 h 1625886"/>
                <a:gd name="connsiteX711" fmla="*/ 1800924 w 2601086"/>
                <a:gd name="connsiteY711" fmla="*/ 743975 h 1625886"/>
                <a:gd name="connsiteX712" fmla="*/ 1793006 w 2601086"/>
                <a:gd name="connsiteY712" fmla="*/ 826931 h 1625886"/>
                <a:gd name="connsiteX713" fmla="*/ 1794646 w 2601086"/>
                <a:gd name="connsiteY713" fmla="*/ 832108 h 1625886"/>
                <a:gd name="connsiteX714" fmla="*/ 1803681 w 2601086"/>
                <a:gd name="connsiteY714" fmla="*/ 862012 h 1625886"/>
                <a:gd name="connsiteX715" fmla="*/ 1812309 w 2601086"/>
                <a:gd name="connsiteY715" fmla="*/ 893295 h 1625886"/>
                <a:gd name="connsiteX716" fmla="*/ 1813304 w 2601086"/>
                <a:gd name="connsiteY716" fmla="*/ 889796 h 1625886"/>
                <a:gd name="connsiteX717" fmla="*/ 1813000 w 2601086"/>
                <a:gd name="connsiteY717" fmla="*/ 894492 h 1625886"/>
                <a:gd name="connsiteX718" fmla="*/ 1812931 w 2601086"/>
                <a:gd name="connsiteY718" fmla="*/ 895550 h 1625886"/>
                <a:gd name="connsiteX719" fmla="*/ 1825291 w 2601086"/>
                <a:gd name="connsiteY719" fmla="*/ 940367 h 1625886"/>
                <a:gd name="connsiteX720" fmla="*/ 1833628 w 2601086"/>
                <a:gd name="connsiteY720" fmla="*/ 975973 h 1625886"/>
                <a:gd name="connsiteX721" fmla="*/ 1860830 w 2601086"/>
                <a:gd name="connsiteY721" fmla="*/ 882026 h 1625886"/>
                <a:gd name="connsiteX722" fmla="*/ 1883507 w 2601086"/>
                <a:gd name="connsiteY722" fmla="*/ 815214 h 1625886"/>
                <a:gd name="connsiteX723" fmla="*/ 1848382 w 2601086"/>
                <a:gd name="connsiteY723" fmla="*/ 743090 h 1625886"/>
                <a:gd name="connsiteX724" fmla="*/ 1452357 w 2601086"/>
                <a:gd name="connsiteY724" fmla="*/ 637763 h 1625886"/>
                <a:gd name="connsiteX725" fmla="*/ 1439289 w 2601086"/>
                <a:gd name="connsiteY725" fmla="*/ 670482 h 1625886"/>
                <a:gd name="connsiteX726" fmla="*/ 1416047 w 2601086"/>
                <a:gd name="connsiteY726" fmla="*/ 739317 h 1625886"/>
                <a:gd name="connsiteX727" fmla="*/ 1415868 w 2601086"/>
                <a:gd name="connsiteY727" fmla="*/ 762669 h 1625886"/>
                <a:gd name="connsiteX728" fmla="*/ 1415484 w 2601086"/>
                <a:gd name="connsiteY728" fmla="*/ 828056 h 1625886"/>
                <a:gd name="connsiteX729" fmla="*/ 1416788 w 2601086"/>
                <a:gd name="connsiteY729" fmla="*/ 824119 h 1625886"/>
                <a:gd name="connsiteX730" fmla="*/ 1420863 w 2601086"/>
                <a:gd name="connsiteY730" fmla="*/ 812793 h 1625886"/>
                <a:gd name="connsiteX731" fmla="*/ 1415426 w 2601086"/>
                <a:gd name="connsiteY731" fmla="*/ 837871 h 1625886"/>
                <a:gd name="connsiteX732" fmla="*/ 1415305 w 2601086"/>
                <a:gd name="connsiteY732" fmla="*/ 858634 h 1625886"/>
                <a:gd name="connsiteX733" fmla="*/ 1477769 w 2601086"/>
                <a:gd name="connsiteY733" fmla="*/ 991495 h 1625886"/>
                <a:gd name="connsiteX734" fmla="*/ 1491667 w 2601086"/>
                <a:gd name="connsiteY734" fmla="*/ 964382 h 1625886"/>
                <a:gd name="connsiteX735" fmla="*/ 1502732 w 2601086"/>
                <a:gd name="connsiteY735" fmla="*/ 883549 h 1625886"/>
                <a:gd name="connsiteX736" fmla="*/ 1463587 w 2601086"/>
                <a:gd name="connsiteY736" fmla="*/ 686448 h 1625886"/>
                <a:gd name="connsiteX737" fmla="*/ 1966798 w 2601086"/>
                <a:gd name="connsiteY737" fmla="*/ 621638 h 1625886"/>
                <a:gd name="connsiteX738" fmla="*/ 1947289 w 2601086"/>
                <a:gd name="connsiteY738" fmla="*/ 670482 h 1625886"/>
                <a:gd name="connsiteX739" fmla="*/ 1934443 w 2601086"/>
                <a:gd name="connsiteY739" fmla="*/ 708527 h 1625886"/>
                <a:gd name="connsiteX740" fmla="*/ 1934028 w 2601086"/>
                <a:gd name="connsiteY740" fmla="*/ 762669 h 1625886"/>
                <a:gd name="connsiteX741" fmla="*/ 1933465 w 2601086"/>
                <a:gd name="connsiteY741" fmla="*/ 858634 h 1625886"/>
                <a:gd name="connsiteX742" fmla="*/ 1991068 w 2601086"/>
                <a:gd name="connsiteY742" fmla="*/ 981157 h 1625886"/>
                <a:gd name="connsiteX743" fmla="*/ 2013529 w 2601086"/>
                <a:gd name="connsiteY743" fmla="*/ 937337 h 1625886"/>
                <a:gd name="connsiteX744" fmla="*/ 2020892 w 2601086"/>
                <a:gd name="connsiteY744" fmla="*/ 883549 h 1625886"/>
                <a:gd name="connsiteX745" fmla="*/ 1981747 w 2601086"/>
                <a:gd name="connsiteY745" fmla="*/ 686448 h 1625886"/>
                <a:gd name="connsiteX746" fmla="*/ 940638 w 2601086"/>
                <a:gd name="connsiteY746" fmla="*/ 621638 h 1625886"/>
                <a:gd name="connsiteX747" fmla="*/ 921129 w 2601086"/>
                <a:gd name="connsiteY747" fmla="*/ 670482 h 1625886"/>
                <a:gd name="connsiteX748" fmla="*/ 908283 w 2601086"/>
                <a:gd name="connsiteY748" fmla="*/ 708528 h 1625886"/>
                <a:gd name="connsiteX749" fmla="*/ 907867 w 2601086"/>
                <a:gd name="connsiteY749" fmla="*/ 762669 h 1625886"/>
                <a:gd name="connsiteX750" fmla="*/ 907304 w 2601086"/>
                <a:gd name="connsiteY750" fmla="*/ 858634 h 1625886"/>
                <a:gd name="connsiteX751" fmla="*/ 964908 w 2601086"/>
                <a:gd name="connsiteY751" fmla="*/ 981157 h 1625886"/>
                <a:gd name="connsiteX752" fmla="*/ 987369 w 2601086"/>
                <a:gd name="connsiteY752" fmla="*/ 937337 h 1625886"/>
                <a:gd name="connsiteX753" fmla="*/ 994732 w 2601086"/>
                <a:gd name="connsiteY753" fmla="*/ 883549 h 1625886"/>
                <a:gd name="connsiteX754" fmla="*/ 955587 w 2601086"/>
                <a:gd name="connsiteY754" fmla="*/ 686448 h 1625886"/>
                <a:gd name="connsiteX755" fmla="*/ 1148336 w 2601086"/>
                <a:gd name="connsiteY755" fmla="*/ 432854 h 1625886"/>
                <a:gd name="connsiteX756" fmla="*/ 1147370 w 2601086"/>
                <a:gd name="connsiteY756" fmla="*/ 542561 h 1625886"/>
                <a:gd name="connsiteX757" fmla="*/ 1146363 w 2601086"/>
                <a:gd name="connsiteY757" fmla="*/ 727679 h 1625886"/>
                <a:gd name="connsiteX758" fmla="*/ 1146299 w 2601086"/>
                <a:gd name="connsiteY758" fmla="*/ 788998 h 1625886"/>
                <a:gd name="connsiteX759" fmla="*/ 1189812 w 2601086"/>
                <a:gd name="connsiteY759" fmla="*/ 838752 h 1625886"/>
                <a:gd name="connsiteX760" fmla="*/ 1211405 w 2601086"/>
                <a:gd name="connsiteY760" fmla="*/ 866551 h 1625886"/>
                <a:gd name="connsiteX761" fmla="*/ 1211761 w 2601086"/>
                <a:gd name="connsiteY761" fmla="*/ 863301 h 1625886"/>
                <a:gd name="connsiteX762" fmla="*/ 1211571 w 2601086"/>
                <a:gd name="connsiteY762" fmla="*/ 866765 h 1625886"/>
                <a:gd name="connsiteX763" fmla="*/ 1239864 w 2601086"/>
                <a:gd name="connsiteY763" fmla="*/ 903189 h 1625886"/>
                <a:gd name="connsiteX764" fmla="*/ 1250001 w 2601086"/>
                <a:gd name="connsiteY764" fmla="*/ 830359 h 1625886"/>
                <a:gd name="connsiteX765" fmla="*/ 1279420 w 2601086"/>
                <a:gd name="connsiteY765" fmla="*/ 650021 h 1625886"/>
                <a:gd name="connsiteX766" fmla="*/ 1257169 w 2601086"/>
                <a:gd name="connsiteY766" fmla="*/ 609256 h 1625886"/>
                <a:gd name="connsiteX767" fmla="*/ 1170594 w 2601086"/>
                <a:gd name="connsiteY767" fmla="*/ 466276 h 1625886"/>
                <a:gd name="connsiteX768" fmla="*/ 1656469 w 2601086"/>
                <a:gd name="connsiteY768" fmla="*/ 417797 h 1625886"/>
                <a:gd name="connsiteX769" fmla="*/ 1655370 w 2601086"/>
                <a:gd name="connsiteY769" fmla="*/ 542561 h 1625886"/>
                <a:gd name="connsiteX770" fmla="*/ 1654363 w 2601086"/>
                <a:gd name="connsiteY770" fmla="*/ 727679 h 1625886"/>
                <a:gd name="connsiteX771" fmla="*/ 1654310 w 2601086"/>
                <a:gd name="connsiteY771" fmla="*/ 778361 h 1625886"/>
                <a:gd name="connsiteX772" fmla="*/ 1662089 w 2601086"/>
                <a:gd name="connsiteY772" fmla="*/ 786288 h 1625886"/>
                <a:gd name="connsiteX773" fmla="*/ 1707972 w 2601086"/>
                <a:gd name="connsiteY773" fmla="*/ 838752 h 1625886"/>
                <a:gd name="connsiteX774" fmla="*/ 1749408 w 2601086"/>
                <a:gd name="connsiteY774" fmla="*/ 892097 h 1625886"/>
                <a:gd name="connsiteX775" fmla="*/ 1758001 w 2601086"/>
                <a:gd name="connsiteY775" fmla="*/ 830359 h 1625886"/>
                <a:gd name="connsiteX776" fmla="*/ 1789758 w 2601086"/>
                <a:gd name="connsiteY776" fmla="*/ 635691 h 1625886"/>
                <a:gd name="connsiteX777" fmla="*/ 1775329 w 2601086"/>
                <a:gd name="connsiteY777" fmla="*/ 609256 h 1625886"/>
                <a:gd name="connsiteX778" fmla="*/ 1688754 w 2601086"/>
                <a:gd name="connsiteY778" fmla="*/ 466276 h 1625886"/>
                <a:gd name="connsiteX779" fmla="*/ 630309 w 2601086"/>
                <a:gd name="connsiteY779" fmla="*/ 417796 h 1625886"/>
                <a:gd name="connsiteX780" fmla="*/ 629210 w 2601086"/>
                <a:gd name="connsiteY780" fmla="*/ 542561 h 1625886"/>
                <a:gd name="connsiteX781" fmla="*/ 628203 w 2601086"/>
                <a:gd name="connsiteY781" fmla="*/ 727679 h 1625886"/>
                <a:gd name="connsiteX782" fmla="*/ 628150 w 2601086"/>
                <a:gd name="connsiteY782" fmla="*/ 778361 h 1625886"/>
                <a:gd name="connsiteX783" fmla="*/ 635929 w 2601086"/>
                <a:gd name="connsiteY783" fmla="*/ 786288 h 1625886"/>
                <a:gd name="connsiteX784" fmla="*/ 681812 w 2601086"/>
                <a:gd name="connsiteY784" fmla="*/ 838752 h 1625886"/>
                <a:gd name="connsiteX785" fmla="*/ 723248 w 2601086"/>
                <a:gd name="connsiteY785" fmla="*/ 892097 h 1625886"/>
                <a:gd name="connsiteX786" fmla="*/ 731841 w 2601086"/>
                <a:gd name="connsiteY786" fmla="*/ 830359 h 1625886"/>
                <a:gd name="connsiteX787" fmla="*/ 763598 w 2601086"/>
                <a:gd name="connsiteY787" fmla="*/ 635691 h 1625886"/>
                <a:gd name="connsiteX788" fmla="*/ 749169 w 2601086"/>
                <a:gd name="connsiteY788" fmla="*/ 609256 h 1625886"/>
                <a:gd name="connsiteX789" fmla="*/ 662594 w 2601086"/>
                <a:gd name="connsiteY789" fmla="*/ 466276 h 1625886"/>
                <a:gd name="connsiteX790" fmla="*/ 635674 w 2601086"/>
                <a:gd name="connsiteY790" fmla="*/ 0 h 1625886"/>
                <a:gd name="connsiteX791" fmla="*/ 630721 w 2601086"/>
                <a:gd name="connsiteY791" fmla="*/ 371065 h 1625886"/>
                <a:gd name="connsiteX792" fmla="*/ 630419 w 2601086"/>
                <a:gd name="connsiteY792" fmla="*/ 405339 h 1625886"/>
                <a:gd name="connsiteX793" fmla="*/ 664548 w 2601086"/>
                <a:gd name="connsiteY793" fmla="*/ 453141 h 1625886"/>
                <a:gd name="connsiteX794" fmla="*/ 713864 w 2601086"/>
                <a:gd name="connsiteY794" fmla="*/ 525901 h 1625886"/>
                <a:gd name="connsiteX795" fmla="*/ 767744 w 2601086"/>
                <a:gd name="connsiteY795" fmla="*/ 610277 h 1625886"/>
                <a:gd name="connsiteX796" fmla="*/ 767969 w 2601086"/>
                <a:gd name="connsiteY796" fmla="*/ 608895 h 1625886"/>
                <a:gd name="connsiteX797" fmla="*/ 809405 w 2601086"/>
                <a:gd name="connsiteY797" fmla="*/ 401353 h 1625886"/>
                <a:gd name="connsiteX798" fmla="*/ 785474 w 2601086"/>
                <a:gd name="connsiteY798" fmla="*/ 635093 h 1625886"/>
                <a:gd name="connsiteX799" fmla="*/ 785064 w 2601086"/>
                <a:gd name="connsiteY799" fmla="*/ 639269 h 1625886"/>
                <a:gd name="connsiteX800" fmla="*/ 826060 w 2601086"/>
                <a:gd name="connsiteY800" fmla="*/ 708066 h 1625886"/>
                <a:gd name="connsiteX801" fmla="*/ 867878 w 2601086"/>
                <a:gd name="connsiteY801" fmla="*/ 784187 h 1625886"/>
                <a:gd name="connsiteX802" fmla="*/ 870128 w 2601086"/>
                <a:gd name="connsiteY802" fmla="*/ 777559 h 1625886"/>
                <a:gd name="connsiteX803" fmla="*/ 888883 w 2601086"/>
                <a:gd name="connsiteY803" fmla="*/ 728666 h 1625886"/>
                <a:gd name="connsiteX804" fmla="*/ 895795 w 2601086"/>
                <a:gd name="connsiteY804" fmla="*/ 584463 h 1625886"/>
                <a:gd name="connsiteX805" fmla="*/ 911903 w 2601086"/>
                <a:gd name="connsiteY805" fmla="*/ 373051 h 1625886"/>
                <a:gd name="connsiteX806" fmla="*/ 908560 w 2601086"/>
                <a:gd name="connsiteY806" fmla="*/ 672411 h 1625886"/>
                <a:gd name="connsiteX807" fmla="*/ 908514 w 2601086"/>
                <a:gd name="connsiteY807" fmla="*/ 678376 h 1625886"/>
                <a:gd name="connsiteX808" fmla="*/ 936368 w 2601086"/>
                <a:gd name="connsiteY808" fmla="*/ 612528 h 1625886"/>
                <a:gd name="connsiteX809" fmla="*/ 937810 w 2601086"/>
                <a:gd name="connsiteY809" fmla="*/ 609380 h 1625886"/>
                <a:gd name="connsiteX810" fmla="*/ 936314 w 2601086"/>
                <a:gd name="connsiteY810" fmla="*/ 602893 h 1625886"/>
                <a:gd name="connsiteX811" fmla="*/ 917725 w 2601086"/>
                <a:gd name="connsiteY811" fmla="*/ 533833 h 1625886"/>
                <a:gd name="connsiteX812" fmla="*/ 934947 w 2601086"/>
                <a:gd name="connsiteY812" fmla="*/ 578672 h 1625886"/>
                <a:gd name="connsiteX813" fmla="*/ 942408 w 2601086"/>
                <a:gd name="connsiteY813" fmla="*/ 599347 h 1625886"/>
                <a:gd name="connsiteX814" fmla="*/ 962029 w 2601086"/>
                <a:gd name="connsiteY814" fmla="*/ 556531 h 1625886"/>
                <a:gd name="connsiteX815" fmla="*/ 985630 w 2601086"/>
                <a:gd name="connsiteY815" fmla="*/ 508993 h 1625886"/>
                <a:gd name="connsiteX816" fmla="*/ 945794 w 2601086"/>
                <a:gd name="connsiteY816" fmla="*/ 608729 h 1625886"/>
                <a:gd name="connsiteX817" fmla="*/ 946670 w 2601086"/>
                <a:gd name="connsiteY817" fmla="*/ 611157 h 1625886"/>
                <a:gd name="connsiteX818" fmla="*/ 1006768 w 2601086"/>
                <a:gd name="connsiteY818" fmla="*/ 804889 h 1625886"/>
                <a:gd name="connsiteX819" fmla="*/ 1027414 w 2601086"/>
                <a:gd name="connsiteY819" fmla="*/ 686862 h 1625886"/>
                <a:gd name="connsiteX820" fmla="*/ 1014498 w 2601086"/>
                <a:gd name="connsiteY820" fmla="*/ 834396 h 1625886"/>
                <a:gd name="connsiteX821" fmla="*/ 1023470 w 2601086"/>
                <a:gd name="connsiteY821" fmla="*/ 878413 h 1625886"/>
                <a:gd name="connsiteX822" fmla="*/ 1037074 w 2601086"/>
                <a:gd name="connsiteY822" fmla="*/ 858475 h 1625886"/>
                <a:gd name="connsiteX823" fmla="*/ 1056766 w 2601086"/>
                <a:gd name="connsiteY823" fmla="*/ 833718 h 1625886"/>
                <a:gd name="connsiteX824" fmla="*/ 1025512 w 2601086"/>
                <a:gd name="connsiteY824" fmla="*/ 888432 h 1625886"/>
                <a:gd name="connsiteX825" fmla="*/ 1036635 w 2601086"/>
                <a:gd name="connsiteY825" fmla="*/ 942999 h 1625886"/>
                <a:gd name="connsiteX826" fmla="*/ 1046098 w 2601086"/>
                <a:gd name="connsiteY826" fmla="*/ 952838 h 1625886"/>
                <a:gd name="connsiteX827" fmla="*/ 1068766 w 2601086"/>
                <a:gd name="connsiteY827" fmla="*/ 979231 h 1625886"/>
                <a:gd name="connsiteX828" fmla="*/ 1078840 w 2601086"/>
                <a:gd name="connsiteY828" fmla="*/ 946223 h 1625886"/>
                <a:gd name="connsiteX829" fmla="*/ 1102317 w 2601086"/>
                <a:gd name="connsiteY829" fmla="*/ 877753 h 1625886"/>
                <a:gd name="connsiteX830" fmla="*/ 1105948 w 2601086"/>
                <a:gd name="connsiteY830" fmla="*/ 761916 h 1625886"/>
                <a:gd name="connsiteX831" fmla="*/ 1098715 w 2601086"/>
                <a:gd name="connsiteY831" fmla="*/ 747531 h 1625886"/>
                <a:gd name="connsiteX832" fmla="*/ 1069360 w 2601086"/>
                <a:gd name="connsiteY832" fmla="*/ 715616 h 1625886"/>
                <a:gd name="connsiteX833" fmla="*/ 1091719 w 2601086"/>
                <a:gd name="connsiteY833" fmla="*/ 734434 h 1625886"/>
                <a:gd name="connsiteX834" fmla="*/ 1026160 w 2601086"/>
                <a:gd name="connsiteY834" fmla="*/ 618815 h 1625886"/>
                <a:gd name="connsiteX835" fmla="*/ 1074726 w 2601086"/>
                <a:gd name="connsiteY835" fmla="*/ 694171 h 1625886"/>
                <a:gd name="connsiteX836" fmla="*/ 1106406 w 2601086"/>
                <a:gd name="connsiteY836" fmla="*/ 747316 h 1625886"/>
                <a:gd name="connsiteX837" fmla="*/ 1109355 w 2601086"/>
                <a:gd name="connsiteY837" fmla="*/ 653213 h 1625886"/>
                <a:gd name="connsiteX838" fmla="*/ 1119911 w 2601086"/>
                <a:gd name="connsiteY838" fmla="*/ 425045 h 1625886"/>
                <a:gd name="connsiteX839" fmla="*/ 1122010 w 2601086"/>
                <a:gd name="connsiteY839" fmla="*/ 393322 h 1625886"/>
                <a:gd name="connsiteX840" fmla="*/ 1069360 w 2601086"/>
                <a:gd name="connsiteY840" fmla="*/ 314263 h 1625886"/>
                <a:gd name="connsiteX841" fmla="*/ 1097950 w 2601086"/>
                <a:gd name="connsiteY841" fmla="*/ 350697 h 1625886"/>
                <a:gd name="connsiteX842" fmla="*/ 1122644 w 2601086"/>
                <a:gd name="connsiteY842" fmla="*/ 383739 h 1625886"/>
                <a:gd name="connsiteX843" fmla="*/ 1134550 w 2601086"/>
                <a:gd name="connsiteY843" fmla="*/ 203793 h 1625886"/>
                <a:gd name="connsiteX844" fmla="*/ 1153834 w 2601086"/>
                <a:gd name="connsiteY844" fmla="*/ 0 h 1625886"/>
                <a:gd name="connsiteX845" fmla="*/ 1148881 w 2601086"/>
                <a:gd name="connsiteY845" fmla="*/ 371065 h 1625886"/>
                <a:gd name="connsiteX846" fmla="*/ 1148455 w 2601086"/>
                <a:gd name="connsiteY846" fmla="*/ 419396 h 1625886"/>
                <a:gd name="connsiteX847" fmla="*/ 1172548 w 2601086"/>
                <a:gd name="connsiteY847" fmla="*/ 453141 h 1625886"/>
                <a:gd name="connsiteX848" fmla="*/ 1276400 w 2601086"/>
                <a:gd name="connsiteY848" fmla="*/ 611305 h 1625886"/>
                <a:gd name="connsiteX849" fmla="*/ 1283730 w 2601086"/>
                <a:gd name="connsiteY849" fmla="*/ 623605 h 1625886"/>
                <a:gd name="connsiteX850" fmla="*/ 1286130 w 2601086"/>
                <a:gd name="connsiteY850" fmla="*/ 608895 h 1625886"/>
                <a:gd name="connsiteX851" fmla="*/ 1327565 w 2601086"/>
                <a:gd name="connsiteY851" fmla="*/ 401353 h 1625886"/>
                <a:gd name="connsiteX852" fmla="*/ 1303635 w 2601086"/>
                <a:gd name="connsiteY852" fmla="*/ 635093 h 1625886"/>
                <a:gd name="connsiteX853" fmla="*/ 1301784 w 2601086"/>
                <a:gd name="connsiteY853" fmla="*/ 653903 h 1625886"/>
                <a:gd name="connsiteX854" fmla="*/ 1334060 w 2601086"/>
                <a:gd name="connsiteY854" fmla="*/ 708066 h 1625886"/>
                <a:gd name="connsiteX855" fmla="*/ 1382158 w 2601086"/>
                <a:gd name="connsiteY855" fmla="*/ 795619 h 1625886"/>
                <a:gd name="connsiteX856" fmla="*/ 1388288 w 2601086"/>
                <a:gd name="connsiteY856" fmla="*/ 777559 h 1625886"/>
                <a:gd name="connsiteX857" fmla="*/ 1395433 w 2601086"/>
                <a:gd name="connsiteY857" fmla="*/ 758934 h 1625886"/>
                <a:gd name="connsiteX858" fmla="*/ 1403795 w 2601086"/>
                <a:gd name="connsiteY858" fmla="*/ 584463 h 1625886"/>
                <a:gd name="connsiteX859" fmla="*/ 1419903 w 2601086"/>
                <a:gd name="connsiteY859" fmla="*/ 373051 h 1625886"/>
                <a:gd name="connsiteX860" fmla="*/ 1416560 w 2601086"/>
                <a:gd name="connsiteY860" fmla="*/ 672411 h 1625886"/>
                <a:gd name="connsiteX861" fmla="*/ 1416314 w 2601086"/>
                <a:gd name="connsiteY861" fmla="*/ 704501 h 1625886"/>
                <a:gd name="connsiteX862" fmla="*/ 1423041 w 2601086"/>
                <a:gd name="connsiteY862" fmla="*/ 686965 h 1625886"/>
                <a:gd name="connsiteX863" fmla="*/ 1449357 w 2601086"/>
                <a:gd name="connsiteY863" fmla="*/ 624753 h 1625886"/>
                <a:gd name="connsiteX864" fmla="*/ 1444314 w 2601086"/>
                <a:gd name="connsiteY864" fmla="*/ 602893 h 1625886"/>
                <a:gd name="connsiteX865" fmla="*/ 1425725 w 2601086"/>
                <a:gd name="connsiteY865" fmla="*/ 533833 h 1625886"/>
                <a:gd name="connsiteX866" fmla="*/ 1454670 w 2601086"/>
                <a:gd name="connsiteY866" fmla="*/ 611157 h 1625886"/>
                <a:gd name="connsiteX867" fmla="*/ 1454875 w 2601086"/>
                <a:gd name="connsiteY867" fmla="*/ 611771 h 1625886"/>
                <a:gd name="connsiteX868" fmla="*/ 1480189 w 2601086"/>
                <a:gd name="connsiteY868" fmla="*/ 556531 h 1625886"/>
                <a:gd name="connsiteX869" fmla="*/ 1503790 w 2601086"/>
                <a:gd name="connsiteY869" fmla="*/ 508993 h 1625886"/>
                <a:gd name="connsiteX870" fmla="*/ 1458454 w 2601086"/>
                <a:gd name="connsiteY870" fmla="*/ 622498 h 1625886"/>
                <a:gd name="connsiteX871" fmla="*/ 1483331 w 2601086"/>
                <a:gd name="connsiteY871" fmla="*/ 697057 h 1625886"/>
                <a:gd name="connsiteX872" fmla="*/ 1514768 w 2601086"/>
                <a:gd name="connsiteY872" fmla="*/ 804889 h 1625886"/>
                <a:gd name="connsiteX873" fmla="*/ 1535414 w 2601086"/>
                <a:gd name="connsiteY873" fmla="*/ 686862 h 1625886"/>
                <a:gd name="connsiteX874" fmla="*/ 1522498 w 2601086"/>
                <a:gd name="connsiteY874" fmla="*/ 834396 h 1625886"/>
                <a:gd name="connsiteX875" fmla="*/ 1533807 w 2601086"/>
                <a:gd name="connsiteY875" fmla="*/ 889878 h 1625886"/>
                <a:gd name="connsiteX876" fmla="*/ 1555234 w 2601086"/>
                <a:gd name="connsiteY876" fmla="*/ 858475 h 1625886"/>
                <a:gd name="connsiteX877" fmla="*/ 1574926 w 2601086"/>
                <a:gd name="connsiteY877" fmla="*/ 833718 h 1625886"/>
                <a:gd name="connsiteX878" fmla="*/ 1538493 w 2601086"/>
                <a:gd name="connsiteY878" fmla="*/ 897500 h 1625886"/>
                <a:gd name="connsiteX879" fmla="*/ 1536331 w 2601086"/>
                <a:gd name="connsiteY879" fmla="*/ 902259 h 1625886"/>
                <a:gd name="connsiteX880" fmla="*/ 1561931 w 2601086"/>
                <a:gd name="connsiteY880" fmla="*/ 1027846 h 1625886"/>
                <a:gd name="connsiteX881" fmla="*/ 1577344 w 2601086"/>
                <a:gd name="connsiteY881" fmla="*/ 977339 h 1625886"/>
                <a:gd name="connsiteX882" fmla="*/ 1544320 w 2601086"/>
                <a:gd name="connsiteY882" fmla="*/ 932626 h 1625886"/>
                <a:gd name="connsiteX883" fmla="*/ 1564258 w 2601086"/>
                <a:gd name="connsiteY883" fmla="*/ 952838 h 1625886"/>
                <a:gd name="connsiteX884" fmla="*/ 1579430 w 2601086"/>
                <a:gd name="connsiteY884" fmla="*/ 970503 h 1625886"/>
                <a:gd name="connsiteX885" fmla="*/ 1586840 w 2601086"/>
                <a:gd name="connsiteY885" fmla="*/ 946223 h 1625886"/>
                <a:gd name="connsiteX886" fmla="*/ 1610317 w 2601086"/>
                <a:gd name="connsiteY886" fmla="*/ 877753 h 1625886"/>
                <a:gd name="connsiteX887" fmla="*/ 1614481 w 2601086"/>
                <a:gd name="connsiteY887" fmla="*/ 744928 h 1625886"/>
                <a:gd name="connsiteX888" fmla="*/ 1587520 w 2601086"/>
                <a:gd name="connsiteY888" fmla="*/ 715616 h 1625886"/>
                <a:gd name="connsiteX889" fmla="*/ 1609879 w 2601086"/>
                <a:gd name="connsiteY889" fmla="*/ 734434 h 1625886"/>
                <a:gd name="connsiteX890" fmla="*/ 1544320 w 2601086"/>
                <a:gd name="connsiteY890" fmla="*/ 618815 h 1625886"/>
                <a:gd name="connsiteX891" fmla="*/ 1592886 w 2601086"/>
                <a:gd name="connsiteY891" fmla="*/ 694171 h 1625886"/>
                <a:gd name="connsiteX892" fmla="*/ 1614913 w 2601086"/>
                <a:gd name="connsiteY892" fmla="*/ 731123 h 1625886"/>
                <a:gd name="connsiteX893" fmla="*/ 1617355 w 2601086"/>
                <a:gd name="connsiteY893" fmla="*/ 653213 h 1625886"/>
                <a:gd name="connsiteX894" fmla="*/ 1627911 w 2601086"/>
                <a:gd name="connsiteY894" fmla="*/ 425045 h 1625886"/>
                <a:gd name="connsiteX895" fmla="*/ 1630928 w 2601086"/>
                <a:gd name="connsiteY895" fmla="*/ 379445 h 1625886"/>
                <a:gd name="connsiteX896" fmla="*/ 1587520 w 2601086"/>
                <a:gd name="connsiteY896" fmla="*/ 314263 h 1625886"/>
                <a:gd name="connsiteX897" fmla="*/ 1616110 w 2601086"/>
                <a:gd name="connsiteY897" fmla="*/ 350697 h 1625886"/>
                <a:gd name="connsiteX898" fmla="*/ 1631471 w 2601086"/>
                <a:gd name="connsiteY898" fmla="*/ 371250 h 1625886"/>
                <a:gd name="connsiteX899" fmla="*/ 1642550 w 2601086"/>
                <a:gd name="connsiteY899" fmla="*/ 203793 h 1625886"/>
                <a:gd name="connsiteX900" fmla="*/ 1661834 w 2601086"/>
                <a:gd name="connsiteY900" fmla="*/ 0 h 1625886"/>
                <a:gd name="connsiteX901" fmla="*/ 1656881 w 2601086"/>
                <a:gd name="connsiteY901" fmla="*/ 371065 h 1625886"/>
                <a:gd name="connsiteX902" fmla="*/ 1656579 w 2601086"/>
                <a:gd name="connsiteY902" fmla="*/ 405339 h 1625886"/>
                <a:gd name="connsiteX903" fmla="*/ 1690708 w 2601086"/>
                <a:gd name="connsiteY903" fmla="*/ 453141 h 1625886"/>
                <a:gd name="connsiteX904" fmla="*/ 1740024 w 2601086"/>
                <a:gd name="connsiteY904" fmla="*/ 525901 h 1625886"/>
                <a:gd name="connsiteX905" fmla="*/ 1793904 w 2601086"/>
                <a:gd name="connsiteY905" fmla="*/ 610277 h 1625886"/>
                <a:gd name="connsiteX906" fmla="*/ 1794130 w 2601086"/>
                <a:gd name="connsiteY906" fmla="*/ 608895 h 1625886"/>
                <a:gd name="connsiteX907" fmla="*/ 1835565 w 2601086"/>
                <a:gd name="connsiteY907" fmla="*/ 401353 h 1625886"/>
                <a:gd name="connsiteX908" fmla="*/ 1811635 w 2601086"/>
                <a:gd name="connsiteY908" fmla="*/ 635093 h 1625886"/>
                <a:gd name="connsiteX909" fmla="*/ 1811224 w 2601086"/>
                <a:gd name="connsiteY909" fmla="*/ 639269 h 1625886"/>
                <a:gd name="connsiteX910" fmla="*/ 1852220 w 2601086"/>
                <a:gd name="connsiteY910" fmla="*/ 708066 h 1625886"/>
                <a:gd name="connsiteX911" fmla="*/ 1894038 w 2601086"/>
                <a:gd name="connsiteY911" fmla="*/ 784188 h 1625886"/>
                <a:gd name="connsiteX912" fmla="*/ 1896288 w 2601086"/>
                <a:gd name="connsiteY912" fmla="*/ 777559 h 1625886"/>
                <a:gd name="connsiteX913" fmla="*/ 1915043 w 2601086"/>
                <a:gd name="connsiteY913" fmla="*/ 728667 h 1625886"/>
                <a:gd name="connsiteX914" fmla="*/ 1921955 w 2601086"/>
                <a:gd name="connsiteY914" fmla="*/ 584463 h 1625886"/>
                <a:gd name="connsiteX915" fmla="*/ 1938063 w 2601086"/>
                <a:gd name="connsiteY915" fmla="*/ 373051 h 1625886"/>
                <a:gd name="connsiteX916" fmla="*/ 1934720 w 2601086"/>
                <a:gd name="connsiteY916" fmla="*/ 672411 h 1625886"/>
                <a:gd name="connsiteX917" fmla="*/ 1934674 w 2601086"/>
                <a:gd name="connsiteY917" fmla="*/ 678376 h 1625886"/>
                <a:gd name="connsiteX918" fmla="*/ 1962528 w 2601086"/>
                <a:gd name="connsiteY918" fmla="*/ 612528 h 1625886"/>
                <a:gd name="connsiteX919" fmla="*/ 1963971 w 2601086"/>
                <a:gd name="connsiteY919" fmla="*/ 609380 h 1625886"/>
                <a:gd name="connsiteX920" fmla="*/ 1962474 w 2601086"/>
                <a:gd name="connsiteY920" fmla="*/ 602893 h 1625886"/>
                <a:gd name="connsiteX921" fmla="*/ 1943885 w 2601086"/>
                <a:gd name="connsiteY921" fmla="*/ 533833 h 1625886"/>
                <a:gd name="connsiteX922" fmla="*/ 1961107 w 2601086"/>
                <a:gd name="connsiteY922" fmla="*/ 578672 h 1625886"/>
                <a:gd name="connsiteX923" fmla="*/ 1968568 w 2601086"/>
                <a:gd name="connsiteY923" fmla="*/ 599347 h 1625886"/>
                <a:gd name="connsiteX924" fmla="*/ 1988189 w 2601086"/>
                <a:gd name="connsiteY924" fmla="*/ 556531 h 1625886"/>
                <a:gd name="connsiteX925" fmla="*/ 2011790 w 2601086"/>
                <a:gd name="connsiteY925" fmla="*/ 508993 h 1625886"/>
                <a:gd name="connsiteX926" fmla="*/ 1971954 w 2601086"/>
                <a:gd name="connsiteY926" fmla="*/ 608729 h 1625886"/>
                <a:gd name="connsiteX927" fmla="*/ 1972830 w 2601086"/>
                <a:gd name="connsiteY927" fmla="*/ 611157 h 1625886"/>
                <a:gd name="connsiteX928" fmla="*/ 2032928 w 2601086"/>
                <a:gd name="connsiteY928" fmla="*/ 804889 h 1625886"/>
                <a:gd name="connsiteX929" fmla="*/ 2053574 w 2601086"/>
                <a:gd name="connsiteY929" fmla="*/ 686862 h 1625886"/>
                <a:gd name="connsiteX930" fmla="*/ 2040658 w 2601086"/>
                <a:gd name="connsiteY930" fmla="*/ 834396 h 1625886"/>
                <a:gd name="connsiteX931" fmla="*/ 2049630 w 2601086"/>
                <a:gd name="connsiteY931" fmla="*/ 878413 h 1625886"/>
                <a:gd name="connsiteX932" fmla="*/ 2063234 w 2601086"/>
                <a:gd name="connsiteY932" fmla="*/ 858475 h 1625886"/>
                <a:gd name="connsiteX933" fmla="*/ 2082926 w 2601086"/>
                <a:gd name="connsiteY933" fmla="*/ 833718 h 1625886"/>
                <a:gd name="connsiteX934" fmla="*/ 2051672 w 2601086"/>
                <a:gd name="connsiteY934" fmla="*/ 888432 h 1625886"/>
                <a:gd name="connsiteX935" fmla="*/ 2080091 w 2601086"/>
                <a:gd name="connsiteY935" fmla="*/ 1027846 h 1625886"/>
                <a:gd name="connsiteX936" fmla="*/ 2128477 w 2601086"/>
                <a:gd name="connsiteY936" fmla="*/ 877753 h 1625886"/>
                <a:gd name="connsiteX937" fmla="*/ 2179994 w 2601086"/>
                <a:gd name="connsiteY937" fmla="*/ 0 h 1625886"/>
                <a:gd name="connsiteX938" fmla="*/ 2173243 w 2601086"/>
                <a:gd name="connsiteY938" fmla="*/ 1103043 h 1625886"/>
                <a:gd name="connsiteX939" fmla="*/ 2217960 w 2601086"/>
                <a:gd name="connsiteY939" fmla="*/ 1024986 h 1625886"/>
                <a:gd name="connsiteX940" fmla="*/ 2173438 w 2601086"/>
                <a:gd name="connsiteY940" fmla="*/ 1126905 h 1625886"/>
                <a:gd name="connsiteX941" fmla="*/ 2179407 w 2601086"/>
                <a:gd name="connsiteY941" fmla="*/ 1419640 h 1625886"/>
                <a:gd name="connsiteX942" fmla="*/ 2237921 w 2601086"/>
                <a:gd name="connsiteY942" fmla="*/ 863301 h 1625886"/>
                <a:gd name="connsiteX943" fmla="*/ 2221384 w 2601086"/>
                <a:gd name="connsiteY943" fmla="*/ 1248018 h 1625886"/>
                <a:gd name="connsiteX944" fmla="*/ 2353725 w 2601086"/>
                <a:gd name="connsiteY944" fmla="*/ 401353 h 1625886"/>
                <a:gd name="connsiteX945" fmla="*/ 2286160 w 2601086"/>
                <a:gd name="connsiteY945" fmla="*/ 1104925 h 1625886"/>
                <a:gd name="connsiteX946" fmla="*/ 2331464 w 2601086"/>
                <a:gd name="connsiteY946" fmla="*/ 889796 h 1625886"/>
                <a:gd name="connsiteX947" fmla="*/ 2316200 w 2601086"/>
                <a:gd name="connsiteY947" fmla="*/ 1123442 h 1625886"/>
                <a:gd name="connsiteX948" fmla="*/ 2529950 w 2601086"/>
                <a:gd name="connsiteY948" fmla="*/ 508993 h 1625886"/>
                <a:gd name="connsiteX949" fmla="*/ 2327990 w 2601086"/>
                <a:gd name="connsiteY949" fmla="*/ 1438081 h 1625886"/>
                <a:gd name="connsiteX950" fmla="*/ 2447023 w 2601086"/>
                <a:gd name="connsiteY950" fmla="*/ 812793 h 1625886"/>
                <a:gd name="connsiteX951" fmla="*/ 2370017 w 2601086"/>
                <a:gd name="connsiteY951" fmla="*/ 1400370 h 1625886"/>
                <a:gd name="connsiteX952" fmla="*/ 2400643 w 2601086"/>
                <a:gd name="connsiteY952" fmla="*/ 1280687 h 1625886"/>
                <a:gd name="connsiteX953" fmla="*/ 2601086 w 2601086"/>
                <a:gd name="connsiteY953" fmla="*/ 833718 h 1625886"/>
                <a:gd name="connsiteX954" fmla="*/ 2389097 w 2601086"/>
                <a:gd name="connsiteY954" fmla="*/ 1469094 h 1625886"/>
                <a:gd name="connsiteX955" fmla="*/ 2496731 w 2601086"/>
                <a:gd name="connsiteY955" fmla="*/ 1344668 h 1625886"/>
                <a:gd name="connsiteX956" fmla="*/ 2378138 w 2601086"/>
                <a:gd name="connsiteY956" fmla="*/ 1625886 h 1625886"/>
                <a:gd name="connsiteX957" fmla="*/ 2368793 w 2601086"/>
                <a:gd name="connsiteY957" fmla="*/ 1625886 h 1625886"/>
                <a:gd name="connsiteX958" fmla="*/ 2358030 w 2601086"/>
                <a:gd name="connsiteY958" fmla="*/ 1625886 h 1625886"/>
                <a:gd name="connsiteX959" fmla="*/ 2355339 w 2601086"/>
                <a:gd name="connsiteY959" fmla="*/ 1625886 h 1625886"/>
                <a:gd name="connsiteX960" fmla="*/ 2333079 w 2601086"/>
                <a:gd name="connsiteY960" fmla="*/ 1625886 h 1625886"/>
                <a:gd name="connsiteX961" fmla="*/ 2321679 w 2601086"/>
                <a:gd name="connsiteY961" fmla="*/ 1625886 h 1625886"/>
                <a:gd name="connsiteX962" fmla="*/ 2320603 w 2601086"/>
                <a:gd name="connsiteY962" fmla="*/ 1625886 h 1625886"/>
                <a:gd name="connsiteX963" fmla="*/ 2295015 w 2601086"/>
                <a:gd name="connsiteY963" fmla="*/ 1625886 h 1625886"/>
                <a:gd name="connsiteX964" fmla="*/ 2286894 w 2601086"/>
                <a:gd name="connsiteY964" fmla="*/ 1612488 h 1625886"/>
                <a:gd name="connsiteX965" fmla="*/ 2284790 w 2601086"/>
                <a:gd name="connsiteY965" fmla="*/ 1590884 h 1625886"/>
                <a:gd name="connsiteX966" fmla="*/ 2282442 w 2601086"/>
                <a:gd name="connsiteY966" fmla="*/ 1622424 h 1625886"/>
                <a:gd name="connsiteX967" fmla="*/ 2282148 w 2601086"/>
                <a:gd name="connsiteY967" fmla="*/ 1625886 h 1625886"/>
                <a:gd name="connsiteX968" fmla="*/ 2244574 w 2601086"/>
                <a:gd name="connsiteY968" fmla="*/ 1625886 h 1625886"/>
                <a:gd name="connsiteX969" fmla="*/ 2239731 w 2601086"/>
                <a:gd name="connsiteY969" fmla="*/ 1625886 h 1625886"/>
                <a:gd name="connsiteX970" fmla="*/ 2220797 w 2601086"/>
                <a:gd name="connsiteY970" fmla="*/ 1625886 h 1625886"/>
                <a:gd name="connsiteX971" fmla="*/ 2196286 w 2601086"/>
                <a:gd name="connsiteY971" fmla="*/ 1625886 h 1625886"/>
                <a:gd name="connsiteX972" fmla="*/ 2169916 w 2601086"/>
                <a:gd name="connsiteY972" fmla="*/ 1625886 h 1625886"/>
                <a:gd name="connsiteX973" fmla="*/ 2159055 w 2601086"/>
                <a:gd name="connsiteY973" fmla="*/ 1625886 h 1625886"/>
                <a:gd name="connsiteX974" fmla="*/ 2158712 w 2601086"/>
                <a:gd name="connsiteY974" fmla="*/ 1625886 h 1625886"/>
                <a:gd name="connsiteX975" fmla="*/ 2153526 w 2601086"/>
                <a:gd name="connsiteY975" fmla="*/ 1618961 h 1625886"/>
                <a:gd name="connsiteX976" fmla="*/ 2149612 w 2601086"/>
                <a:gd name="connsiteY976" fmla="*/ 1625886 h 1625886"/>
                <a:gd name="connsiteX977" fmla="*/ 2134593 w 2601086"/>
                <a:gd name="connsiteY977" fmla="*/ 1625886 h 1625886"/>
                <a:gd name="connsiteX978" fmla="*/ 2121138 w 2601086"/>
                <a:gd name="connsiteY978" fmla="*/ 1625886 h 1625886"/>
                <a:gd name="connsiteX979" fmla="*/ 2115512 w 2601086"/>
                <a:gd name="connsiteY979" fmla="*/ 1625886 h 1625886"/>
                <a:gd name="connsiteX980" fmla="*/ 2096138 w 2601086"/>
                <a:gd name="connsiteY980" fmla="*/ 1625886 h 1625886"/>
                <a:gd name="connsiteX981" fmla="*/ 2094426 w 2601086"/>
                <a:gd name="connsiteY981" fmla="*/ 1625886 h 1625886"/>
                <a:gd name="connsiteX982" fmla="*/ 2072361 w 2601086"/>
                <a:gd name="connsiteY982" fmla="*/ 1625886 h 1625886"/>
                <a:gd name="connsiteX983" fmla="*/ 2072263 w 2601086"/>
                <a:gd name="connsiteY983" fmla="*/ 1625886 h 1625886"/>
                <a:gd name="connsiteX984" fmla="*/ 2069279 w 2601086"/>
                <a:gd name="connsiteY984" fmla="*/ 1625886 h 1625886"/>
                <a:gd name="connsiteX985" fmla="*/ 2063408 w 2601086"/>
                <a:gd name="connsiteY985" fmla="*/ 1625886 h 1625886"/>
                <a:gd name="connsiteX986" fmla="*/ 2060130 w 2601086"/>
                <a:gd name="connsiteY986" fmla="*/ 1625886 h 1625886"/>
                <a:gd name="connsiteX987" fmla="*/ 2056069 w 2601086"/>
                <a:gd name="connsiteY987" fmla="*/ 1625886 h 1625886"/>
                <a:gd name="connsiteX988" fmla="*/ 2043251 w 2601086"/>
                <a:gd name="connsiteY988" fmla="*/ 1625886 h 1625886"/>
                <a:gd name="connsiteX989" fmla="*/ 2033662 w 2601086"/>
                <a:gd name="connsiteY989" fmla="*/ 1625886 h 1625886"/>
                <a:gd name="connsiteX990" fmla="*/ 2032341 w 2601086"/>
                <a:gd name="connsiteY990" fmla="*/ 1625886 h 1625886"/>
                <a:gd name="connsiteX991" fmla="*/ 2008563 w 2601086"/>
                <a:gd name="connsiteY991" fmla="*/ 1625886 h 1625886"/>
                <a:gd name="connsiteX992" fmla="*/ 2007781 w 2601086"/>
                <a:gd name="connsiteY992" fmla="*/ 1616025 h 1625886"/>
                <a:gd name="connsiteX993" fmla="*/ 2007194 w 2601086"/>
                <a:gd name="connsiteY993" fmla="*/ 1625886 h 1625886"/>
                <a:gd name="connsiteX994" fmla="*/ 1983025 w 2601086"/>
                <a:gd name="connsiteY994" fmla="*/ 1625886 h 1625886"/>
                <a:gd name="connsiteX995" fmla="*/ 1973925 w 2601086"/>
                <a:gd name="connsiteY995" fmla="*/ 1625886 h 1625886"/>
                <a:gd name="connsiteX996" fmla="*/ 1964336 w 2601086"/>
                <a:gd name="connsiteY996" fmla="*/ 1625886 h 1625886"/>
                <a:gd name="connsiteX997" fmla="*/ 1946772 w 2601086"/>
                <a:gd name="connsiteY997" fmla="*/ 1625886 h 1625886"/>
                <a:gd name="connsiteX998" fmla="*/ 1941341 w 2601086"/>
                <a:gd name="connsiteY998" fmla="*/ 1625886 h 1625886"/>
                <a:gd name="connsiteX999" fmla="*/ 1928523 w 2601086"/>
                <a:gd name="connsiteY999" fmla="*/ 1625886 h 1625886"/>
                <a:gd name="connsiteX1000" fmla="*/ 1925686 w 2601086"/>
                <a:gd name="connsiteY1000" fmla="*/ 1625886 h 1625886"/>
                <a:gd name="connsiteX1001" fmla="*/ 1925539 w 2601086"/>
                <a:gd name="connsiteY1001" fmla="*/ 1625886 h 1625886"/>
                <a:gd name="connsiteX1002" fmla="*/ 1915363 w 2601086"/>
                <a:gd name="connsiteY1002" fmla="*/ 1625886 h 1625886"/>
                <a:gd name="connsiteX1003" fmla="*/ 1912672 w 2601086"/>
                <a:gd name="connsiteY1003" fmla="*/ 1625886 h 1625886"/>
                <a:gd name="connsiteX1004" fmla="*/ 1903327 w 2601086"/>
                <a:gd name="connsiteY1004" fmla="*/ 1625886 h 1625886"/>
                <a:gd name="connsiteX1005" fmla="*/ 1892270 w 2601086"/>
                <a:gd name="connsiteY1005" fmla="*/ 1625886 h 1625886"/>
                <a:gd name="connsiteX1006" fmla="*/ 1891341 w 2601086"/>
                <a:gd name="connsiteY1006" fmla="*/ 1625886 h 1625886"/>
                <a:gd name="connsiteX1007" fmla="*/ 1873043 w 2601086"/>
                <a:gd name="connsiteY1007" fmla="*/ 1625886 h 1625886"/>
                <a:gd name="connsiteX1008" fmla="*/ 1870107 w 2601086"/>
                <a:gd name="connsiteY1008" fmla="*/ 1625886 h 1625886"/>
                <a:gd name="connsiteX1009" fmla="*/ 1865019 w 2601086"/>
                <a:gd name="connsiteY1009" fmla="*/ 1625886 h 1625886"/>
                <a:gd name="connsiteX1010" fmla="*/ 1859978 w 2601086"/>
                <a:gd name="connsiteY1010" fmla="*/ 1625886 h 1625886"/>
                <a:gd name="connsiteX1011" fmla="*/ 1854598 w 2601086"/>
                <a:gd name="connsiteY1011" fmla="*/ 1625886 h 1625886"/>
                <a:gd name="connsiteX1012" fmla="*/ 1850633 w 2601086"/>
                <a:gd name="connsiteY1012" fmla="*/ 1625886 h 1625886"/>
                <a:gd name="connsiteX1013" fmla="*/ 1839870 w 2601086"/>
                <a:gd name="connsiteY1013" fmla="*/ 1625886 h 1625886"/>
                <a:gd name="connsiteX1014" fmla="*/ 1837179 w 2601086"/>
                <a:gd name="connsiteY1014" fmla="*/ 1625886 h 1625886"/>
                <a:gd name="connsiteX1015" fmla="*/ 1814919 w 2601086"/>
                <a:gd name="connsiteY1015" fmla="*/ 1625886 h 1625886"/>
                <a:gd name="connsiteX1016" fmla="*/ 1803519 w 2601086"/>
                <a:gd name="connsiteY1016" fmla="*/ 1625886 h 1625886"/>
                <a:gd name="connsiteX1017" fmla="*/ 1802443 w 2601086"/>
                <a:gd name="connsiteY1017" fmla="*/ 1625886 h 1625886"/>
                <a:gd name="connsiteX1018" fmla="*/ 1776855 w 2601086"/>
                <a:gd name="connsiteY1018" fmla="*/ 1625886 h 1625886"/>
                <a:gd name="connsiteX1019" fmla="*/ 1768734 w 2601086"/>
                <a:gd name="connsiteY1019" fmla="*/ 1612488 h 1625886"/>
                <a:gd name="connsiteX1020" fmla="*/ 1766630 w 2601086"/>
                <a:gd name="connsiteY1020" fmla="*/ 1590884 h 1625886"/>
                <a:gd name="connsiteX1021" fmla="*/ 1764282 w 2601086"/>
                <a:gd name="connsiteY1021" fmla="*/ 1622424 h 1625886"/>
                <a:gd name="connsiteX1022" fmla="*/ 1763988 w 2601086"/>
                <a:gd name="connsiteY1022" fmla="*/ 1625886 h 1625886"/>
                <a:gd name="connsiteX1023" fmla="*/ 1726414 w 2601086"/>
                <a:gd name="connsiteY1023" fmla="*/ 1625886 h 1625886"/>
                <a:gd name="connsiteX1024" fmla="*/ 1721571 w 2601086"/>
                <a:gd name="connsiteY1024" fmla="*/ 1625886 h 1625886"/>
                <a:gd name="connsiteX1025" fmla="*/ 1702637 w 2601086"/>
                <a:gd name="connsiteY1025" fmla="*/ 1625886 h 1625886"/>
                <a:gd name="connsiteX1026" fmla="*/ 1678126 w 2601086"/>
                <a:gd name="connsiteY1026" fmla="*/ 1625886 h 1625886"/>
                <a:gd name="connsiteX1027" fmla="*/ 1651756 w 2601086"/>
                <a:gd name="connsiteY1027" fmla="*/ 1625886 h 1625886"/>
                <a:gd name="connsiteX1028" fmla="*/ 1640895 w 2601086"/>
                <a:gd name="connsiteY1028" fmla="*/ 1625886 h 1625886"/>
                <a:gd name="connsiteX1029" fmla="*/ 1640552 w 2601086"/>
                <a:gd name="connsiteY1029" fmla="*/ 1625886 h 1625886"/>
                <a:gd name="connsiteX1030" fmla="*/ 1635366 w 2601086"/>
                <a:gd name="connsiteY1030" fmla="*/ 1618961 h 1625886"/>
                <a:gd name="connsiteX1031" fmla="*/ 1631452 w 2601086"/>
                <a:gd name="connsiteY1031" fmla="*/ 1625886 h 1625886"/>
                <a:gd name="connsiteX1032" fmla="*/ 1616433 w 2601086"/>
                <a:gd name="connsiteY1032" fmla="*/ 1625886 h 1625886"/>
                <a:gd name="connsiteX1033" fmla="*/ 1602978 w 2601086"/>
                <a:gd name="connsiteY1033" fmla="*/ 1625886 h 1625886"/>
                <a:gd name="connsiteX1034" fmla="*/ 1597352 w 2601086"/>
                <a:gd name="connsiteY1034" fmla="*/ 1625886 h 1625886"/>
                <a:gd name="connsiteX1035" fmla="*/ 1577978 w 2601086"/>
                <a:gd name="connsiteY1035" fmla="*/ 1625886 h 1625886"/>
                <a:gd name="connsiteX1036" fmla="*/ 1576266 w 2601086"/>
                <a:gd name="connsiteY1036" fmla="*/ 1625886 h 1625886"/>
                <a:gd name="connsiteX1037" fmla="*/ 1554201 w 2601086"/>
                <a:gd name="connsiteY1037" fmla="*/ 1625886 h 1625886"/>
                <a:gd name="connsiteX1038" fmla="*/ 1554103 w 2601086"/>
                <a:gd name="connsiteY1038" fmla="*/ 1625886 h 1625886"/>
                <a:gd name="connsiteX1039" fmla="*/ 1551119 w 2601086"/>
                <a:gd name="connsiteY1039" fmla="*/ 1625886 h 1625886"/>
                <a:gd name="connsiteX1040" fmla="*/ 1545248 w 2601086"/>
                <a:gd name="connsiteY1040" fmla="*/ 1625886 h 1625886"/>
                <a:gd name="connsiteX1041" fmla="*/ 1541970 w 2601086"/>
                <a:gd name="connsiteY1041" fmla="*/ 1625886 h 1625886"/>
                <a:gd name="connsiteX1042" fmla="*/ 1537909 w 2601086"/>
                <a:gd name="connsiteY1042" fmla="*/ 1625886 h 1625886"/>
                <a:gd name="connsiteX1043" fmla="*/ 1525091 w 2601086"/>
                <a:gd name="connsiteY1043" fmla="*/ 1625886 h 1625886"/>
                <a:gd name="connsiteX1044" fmla="*/ 1515502 w 2601086"/>
                <a:gd name="connsiteY1044" fmla="*/ 1625886 h 1625886"/>
                <a:gd name="connsiteX1045" fmla="*/ 1514181 w 2601086"/>
                <a:gd name="connsiteY1045" fmla="*/ 1625886 h 1625886"/>
                <a:gd name="connsiteX1046" fmla="*/ 1490403 w 2601086"/>
                <a:gd name="connsiteY1046" fmla="*/ 1625886 h 1625886"/>
                <a:gd name="connsiteX1047" fmla="*/ 1489621 w 2601086"/>
                <a:gd name="connsiteY1047" fmla="*/ 1616025 h 1625886"/>
                <a:gd name="connsiteX1048" fmla="*/ 1489034 w 2601086"/>
                <a:gd name="connsiteY1048" fmla="*/ 1625886 h 1625886"/>
                <a:gd name="connsiteX1049" fmla="*/ 1464865 w 2601086"/>
                <a:gd name="connsiteY1049" fmla="*/ 1625886 h 1625886"/>
                <a:gd name="connsiteX1050" fmla="*/ 1455765 w 2601086"/>
                <a:gd name="connsiteY1050" fmla="*/ 1625886 h 1625886"/>
                <a:gd name="connsiteX1051" fmla="*/ 1446176 w 2601086"/>
                <a:gd name="connsiteY1051" fmla="*/ 1625886 h 1625886"/>
                <a:gd name="connsiteX1052" fmla="*/ 1428612 w 2601086"/>
                <a:gd name="connsiteY1052" fmla="*/ 1625886 h 1625886"/>
                <a:gd name="connsiteX1053" fmla="*/ 1423181 w 2601086"/>
                <a:gd name="connsiteY1053" fmla="*/ 1625886 h 1625886"/>
                <a:gd name="connsiteX1054" fmla="*/ 1410363 w 2601086"/>
                <a:gd name="connsiteY1054" fmla="*/ 1625886 h 1625886"/>
                <a:gd name="connsiteX1055" fmla="*/ 1407526 w 2601086"/>
                <a:gd name="connsiteY1055" fmla="*/ 1625886 h 1625886"/>
                <a:gd name="connsiteX1056" fmla="*/ 1407379 w 2601086"/>
                <a:gd name="connsiteY1056" fmla="*/ 1625886 h 1625886"/>
                <a:gd name="connsiteX1057" fmla="*/ 1397203 w 2601086"/>
                <a:gd name="connsiteY1057" fmla="*/ 1625886 h 1625886"/>
                <a:gd name="connsiteX1058" fmla="*/ 1394512 w 2601086"/>
                <a:gd name="connsiteY1058" fmla="*/ 1625886 h 1625886"/>
                <a:gd name="connsiteX1059" fmla="*/ 1385167 w 2601086"/>
                <a:gd name="connsiteY1059" fmla="*/ 1625886 h 1625886"/>
                <a:gd name="connsiteX1060" fmla="*/ 1374110 w 2601086"/>
                <a:gd name="connsiteY1060" fmla="*/ 1625886 h 1625886"/>
                <a:gd name="connsiteX1061" fmla="*/ 1373181 w 2601086"/>
                <a:gd name="connsiteY1061" fmla="*/ 1625886 h 1625886"/>
                <a:gd name="connsiteX1062" fmla="*/ 1354883 w 2601086"/>
                <a:gd name="connsiteY1062" fmla="*/ 1625886 h 1625886"/>
                <a:gd name="connsiteX1063" fmla="*/ 1351978 w 2601086"/>
                <a:gd name="connsiteY1063" fmla="*/ 1625886 h 1625886"/>
                <a:gd name="connsiteX1064" fmla="*/ 1351947 w 2601086"/>
                <a:gd name="connsiteY1064" fmla="*/ 1625886 h 1625886"/>
                <a:gd name="connsiteX1065" fmla="*/ 1346859 w 2601086"/>
                <a:gd name="connsiteY1065" fmla="*/ 1625886 h 1625886"/>
                <a:gd name="connsiteX1066" fmla="*/ 1342633 w 2601086"/>
                <a:gd name="connsiteY1066" fmla="*/ 1625886 h 1625886"/>
                <a:gd name="connsiteX1067" fmla="*/ 1336438 w 2601086"/>
                <a:gd name="connsiteY1067" fmla="*/ 1625886 h 1625886"/>
                <a:gd name="connsiteX1068" fmla="*/ 1331870 w 2601086"/>
                <a:gd name="connsiteY1068" fmla="*/ 1625886 h 1625886"/>
                <a:gd name="connsiteX1069" fmla="*/ 1329179 w 2601086"/>
                <a:gd name="connsiteY1069" fmla="*/ 1625886 h 1625886"/>
                <a:gd name="connsiteX1070" fmla="*/ 1306919 w 2601086"/>
                <a:gd name="connsiteY1070" fmla="*/ 1625886 h 1625886"/>
                <a:gd name="connsiteX1071" fmla="*/ 1295519 w 2601086"/>
                <a:gd name="connsiteY1071" fmla="*/ 1625886 h 1625886"/>
                <a:gd name="connsiteX1072" fmla="*/ 1294443 w 2601086"/>
                <a:gd name="connsiteY1072" fmla="*/ 1625886 h 1625886"/>
                <a:gd name="connsiteX1073" fmla="*/ 1268855 w 2601086"/>
                <a:gd name="connsiteY1073" fmla="*/ 1625886 h 1625886"/>
                <a:gd name="connsiteX1074" fmla="*/ 1260734 w 2601086"/>
                <a:gd name="connsiteY1074" fmla="*/ 1612488 h 1625886"/>
                <a:gd name="connsiteX1075" fmla="*/ 1258630 w 2601086"/>
                <a:gd name="connsiteY1075" fmla="*/ 1590884 h 1625886"/>
                <a:gd name="connsiteX1076" fmla="*/ 1256282 w 2601086"/>
                <a:gd name="connsiteY1076" fmla="*/ 1622424 h 1625886"/>
                <a:gd name="connsiteX1077" fmla="*/ 1255988 w 2601086"/>
                <a:gd name="connsiteY1077" fmla="*/ 1625886 h 1625886"/>
                <a:gd name="connsiteX1078" fmla="*/ 1218414 w 2601086"/>
                <a:gd name="connsiteY1078" fmla="*/ 1625886 h 1625886"/>
                <a:gd name="connsiteX1079" fmla="*/ 1213571 w 2601086"/>
                <a:gd name="connsiteY1079" fmla="*/ 1625886 h 1625886"/>
                <a:gd name="connsiteX1080" fmla="*/ 1194637 w 2601086"/>
                <a:gd name="connsiteY1080" fmla="*/ 1625886 h 1625886"/>
                <a:gd name="connsiteX1081" fmla="*/ 1170126 w 2601086"/>
                <a:gd name="connsiteY1081" fmla="*/ 1625886 h 1625886"/>
                <a:gd name="connsiteX1082" fmla="*/ 1143756 w 2601086"/>
                <a:gd name="connsiteY1082" fmla="*/ 1625886 h 1625886"/>
                <a:gd name="connsiteX1083" fmla="*/ 1132895 w 2601086"/>
                <a:gd name="connsiteY1083" fmla="*/ 1625886 h 1625886"/>
                <a:gd name="connsiteX1084" fmla="*/ 1132552 w 2601086"/>
                <a:gd name="connsiteY1084" fmla="*/ 1625886 h 1625886"/>
                <a:gd name="connsiteX1085" fmla="*/ 1127366 w 2601086"/>
                <a:gd name="connsiteY1085" fmla="*/ 1618961 h 1625886"/>
                <a:gd name="connsiteX1086" fmla="*/ 1123452 w 2601086"/>
                <a:gd name="connsiteY1086" fmla="*/ 1625886 h 1625886"/>
                <a:gd name="connsiteX1087" fmla="*/ 1108433 w 2601086"/>
                <a:gd name="connsiteY1087" fmla="*/ 1625886 h 1625886"/>
                <a:gd name="connsiteX1088" fmla="*/ 1094978 w 2601086"/>
                <a:gd name="connsiteY1088" fmla="*/ 1625886 h 1625886"/>
                <a:gd name="connsiteX1089" fmla="*/ 1089352 w 2601086"/>
                <a:gd name="connsiteY1089" fmla="*/ 1625886 h 1625886"/>
                <a:gd name="connsiteX1090" fmla="*/ 1069978 w 2601086"/>
                <a:gd name="connsiteY1090" fmla="*/ 1625886 h 1625886"/>
                <a:gd name="connsiteX1091" fmla="*/ 1068266 w 2601086"/>
                <a:gd name="connsiteY1091" fmla="*/ 1625886 h 1625886"/>
                <a:gd name="connsiteX1092" fmla="*/ 1046201 w 2601086"/>
                <a:gd name="connsiteY1092" fmla="*/ 1625886 h 1625886"/>
                <a:gd name="connsiteX1093" fmla="*/ 1046103 w 2601086"/>
                <a:gd name="connsiteY1093" fmla="*/ 1625886 h 1625886"/>
                <a:gd name="connsiteX1094" fmla="*/ 1043118 w 2601086"/>
                <a:gd name="connsiteY1094" fmla="*/ 1625886 h 1625886"/>
                <a:gd name="connsiteX1095" fmla="*/ 1037248 w 2601086"/>
                <a:gd name="connsiteY1095" fmla="*/ 1625886 h 1625886"/>
                <a:gd name="connsiteX1096" fmla="*/ 1033970 w 2601086"/>
                <a:gd name="connsiteY1096" fmla="*/ 1625886 h 1625886"/>
                <a:gd name="connsiteX1097" fmla="*/ 1029909 w 2601086"/>
                <a:gd name="connsiteY1097" fmla="*/ 1625886 h 1625886"/>
                <a:gd name="connsiteX1098" fmla="*/ 1017091 w 2601086"/>
                <a:gd name="connsiteY1098" fmla="*/ 1625886 h 1625886"/>
                <a:gd name="connsiteX1099" fmla="*/ 1007502 w 2601086"/>
                <a:gd name="connsiteY1099" fmla="*/ 1625886 h 1625886"/>
                <a:gd name="connsiteX1100" fmla="*/ 1006181 w 2601086"/>
                <a:gd name="connsiteY1100" fmla="*/ 1625886 h 1625886"/>
                <a:gd name="connsiteX1101" fmla="*/ 982403 w 2601086"/>
                <a:gd name="connsiteY1101" fmla="*/ 1625886 h 1625886"/>
                <a:gd name="connsiteX1102" fmla="*/ 981621 w 2601086"/>
                <a:gd name="connsiteY1102" fmla="*/ 1616025 h 1625886"/>
                <a:gd name="connsiteX1103" fmla="*/ 981033 w 2601086"/>
                <a:gd name="connsiteY1103" fmla="*/ 1625886 h 1625886"/>
                <a:gd name="connsiteX1104" fmla="*/ 956865 w 2601086"/>
                <a:gd name="connsiteY1104" fmla="*/ 1625886 h 1625886"/>
                <a:gd name="connsiteX1105" fmla="*/ 947765 w 2601086"/>
                <a:gd name="connsiteY1105" fmla="*/ 1625886 h 1625886"/>
                <a:gd name="connsiteX1106" fmla="*/ 938176 w 2601086"/>
                <a:gd name="connsiteY1106" fmla="*/ 1625886 h 1625886"/>
                <a:gd name="connsiteX1107" fmla="*/ 920612 w 2601086"/>
                <a:gd name="connsiteY1107" fmla="*/ 1625886 h 1625886"/>
                <a:gd name="connsiteX1108" fmla="*/ 915181 w 2601086"/>
                <a:gd name="connsiteY1108" fmla="*/ 1625886 h 1625886"/>
                <a:gd name="connsiteX1109" fmla="*/ 902363 w 2601086"/>
                <a:gd name="connsiteY1109" fmla="*/ 1625886 h 1625886"/>
                <a:gd name="connsiteX1110" fmla="*/ 899525 w 2601086"/>
                <a:gd name="connsiteY1110" fmla="*/ 1625886 h 1625886"/>
                <a:gd name="connsiteX1111" fmla="*/ 899379 w 2601086"/>
                <a:gd name="connsiteY1111" fmla="*/ 1625886 h 1625886"/>
                <a:gd name="connsiteX1112" fmla="*/ 889202 w 2601086"/>
                <a:gd name="connsiteY1112" fmla="*/ 1625886 h 1625886"/>
                <a:gd name="connsiteX1113" fmla="*/ 886512 w 2601086"/>
                <a:gd name="connsiteY1113" fmla="*/ 1625886 h 1625886"/>
                <a:gd name="connsiteX1114" fmla="*/ 877167 w 2601086"/>
                <a:gd name="connsiteY1114" fmla="*/ 1625886 h 1625886"/>
                <a:gd name="connsiteX1115" fmla="*/ 866110 w 2601086"/>
                <a:gd name="connsiteY1115" fmla="*/ 1625886 h 1625886"/>
                <a:gd name="connsiteX1116" fmla="*/ 865181 w 2601086"/>
                <a:gd name="connsiteY1116" fmla="*/ 1625886 h 1625886"/>
                <a:gd name="connsiteX1117" fmla="*/ 846883 w 2601086"/>
                <a:gd name="connsiteY1117" fmla="*/ 1625886 h 1625886"/>
                <a:gd name="connsiteX1118" fmla="*/ 843947 w 2601086"/>
                <a:gd name="connsiteY1118" fmla="*/ 1625886 h 1625886"/>
                <a:gd name="connsiteX1119" fmla="*/ 838859 w 2601086"/>
                <a:gd name="connsiteY1119" fmla="*/ 1625886 h 1625886"/>
                <a:gd name="connsiteX1120" fmla="*/ 833818 w 2601086"/>
                <a:gd name="connsiteY1120" fmla="*/ 1625886 h 1625886"/>
                <a:gd name="connsiteX1121" fmla="*/ 828438 w 2601086"/>
                <a:gd name="connsiteY1121" fmla="*/ 1625886 h 1625886"/>
                <a:gd name="connsiteX1122" fmla="*/ 824473 w 2601086"/>
                <a:gd name="connsiteY1122" fmla="*/ 1625886 h 1625886"/>
                <a:gd name="connsiteX1123" fmla="*/ 813710 w 2601086"/>
                <a:gd name="connsiteY1123" fmla="*/ 1625886 h 1625886"/>
                <a:gd name="connsiteX1124" fmla="*/ 811019 w 2601086"/>
                <a:gd name="connsiteY1124" fmla="*/ 1625886 h 1625886"/>
                <a:gd name="connsiteX1125" fmla="*/ 788759 w 2601086"/>
                <a:gd name="connsiteY1125" fmla="*/ 1625886 h 1625886"/>
                <a:gd name="connsiteX1126" fmla="*/ 777359 w 2601086"/>
                <a:gd name="connsiteY1126" fmla="*/ 1625886 h 1625886"/>
                <a:gd name="connsiteX1127" fmla="*/ 776283 w 2601086"/>
                <a:gd name="connsiteY1127" fmla="*/ 1625886 h 1625886"/>
                <a:gd name="connsiteX1128" fmla="*/ 750695 w 2601086"/>
                <a:gd name="connsiteY1128" fmla="*/ 1625886 h 1625886"/>
                <a:gd name="connsiteX1129" fmla="*/ 742574 w 2601086"/>
                <a:gd name="connsiteY1129" fmla="*/ 1612488 h 1625886"/>
                <a:gd name="connsiteX1130" fmla="*/ 740470 w 2601086"/>
                <a:gd name="connsiteY1130" fmla="*/ 1590884 h 1625886"/>
                <a:gd name="connsiteX1131" fmla="*/ 738122 w 2601086"/>
                <a:gd name="connsiteY1131" fmla="*/ 1622424 h 1625886"/>
                <a:gd name="connsiteX1132" fmla="*/ 737828 w 2601086"/>
                <a:gd name="connsiteY1132" fmla="*/ 1625886 h 1625886"/>
                <a:gd name="connsiteX1133" fmla="*/ 700254 w 2601086"/>
                <a:gd name="connsiteY1133" fmla="*/ 1625886 h 1625886"/>
                <a:gd name="connsiteX1134" fmla="*/ 695411 w 2601086"/>
                <a:gd name="connsiteY1134" fmla="*/ 1625886 h 1625886"/>
                <a:gd name="connsiteX1135" fmla="*/ 676477 w 2601086"/>
                <a:gd name="connsiteY1135" fmla="*/ 1625886 h 1625886"/>
                <a:gd name="connsiteX1136" fmla="*/ 651966 w 2601086"/>
                <a:gd name="connsiteY1136" fmla="*/ 1625886 h 1625886"/>
                <a:gd name="connsiteX1137" fmla="*/ 625596 w 2601086"/>
                <a:gd name="connsiteY1137" fmla="*/ 1625886 h 1625886"/>
                <a:gd name="connsiteX1138" fmla="*/ 614735 w 2601086"/>
                <a:gd name="connsiteY1138" fmla="*/ 1625886 h 1625886"/>
                <a:gd name="connsiteX1139" fmla="*/ 614392 w 2601086"/>
                <a:gd name="connsiteY1139" fmla="*/ 1625886 h 1625886"/>
                <a:gd name="connsiteX1140" fmla="*/ 609206 w 2601086"/>
                <a:gd name="connsiteY1140" fmla="*/ 1618961 h 1625886"/>
                <a:gd name="connsiteX1141" fmla="*/ 605292 w 2601086"/>
                <a:gd name="connsiteY1141" fmla="*/ 1625886 h 1625886"/>
                <a:gd name="connsiteX1142" fmla="*/ 590272 w 2601086"/>
                <a:gd name="connsiteY1142" fmla="*/ 1625886 h 1625886"/>
                <a:gd name="connsiteX1143" fmla="*/ 576818 w 2601086"/>
                <a:gd name="connsiteY1143" fmla="*/ 1625886 h 1625886"/>
                <a:gd name="connsiteX1144" fmla="*/ 571192 w 2601086"/>
                <a:gd name="connsiteY1144" fmla="*/ 1625886 h 1625886"/>
                <a:gd name="connsiteX1145" fmla="*/ 551818 w 2601086"/>
                <a:gd name="connsiteY1145" fmla="*/ 1625886 h 1625886"/>
                <a:gd name="connsiteX1146" fmla="*/ 550106 w 2601086"/>
                <a:gd name="connsiteY1146" fmla="*/ 1625886 h 1625886"/>
                <a:gd name="connsiteX1147" fmla="*/ 528041 w 2601086"/>
                <a:gd name="connsiteY1147" fmla="*/ 1625886 h 1625886"/>
                <a:gd name="connsiteX1148" fmla="*/ 527943 w 2601086"/>
                <a:gd name="connsiteY1148" fmla="*/ 1625886 h 1625886"/>
                <a:gd name="connsiteX1149" fmla="*/ 524958 w 2601086"/>
                <a:gd name="connsiteY1149" fmla="*/ 1625886 h 1625886"/>
                <a:gd name="connsiteX1150" fmla="*/ 519088 w 2601086"/>
                <a:gd name="connsiteY1150" fmla="*/ 1625886 h 1625886"/>
                <a:gd name="connsiteX1151" fmla="*/ 515810 w 2601086"/>
                <a:gd name="connsiteY1151" fmla="*/ 1625886 h 1625886"/>
                <a:gd name="connsiteX1152" fmla="*/ 511749 w 2601086"/>
                <a:gd name="connsiteY1152" fmla="*/ 1625886 h 1625886"/>
                <a:gd name="connsiteX1153" fmla="*/ 498931 w 2601086"/>
                <a:gd name="connsiteY1153" fmla="*/ 1625886 h 1625886"/>
                <a:gd name="connsiteX1154" fmla="*/ 489342 w 2601086"/>
                <a:gd name="connsiteY1154" fmla="*/ 1625886 h 1625886"/>
                <a:gd name="connsiteX1155" fmla="*/ 488021 w 2601086"/>
                <a:gd name="connsiteY1155" fmla="*/ 1625886 h 1625886"/>
                <a:gd name="connsiteX1156" fmla="*/ 464243 w 2601086"/>
                <a:gd name="connsiteY1156" fmla="*/ 1625886 h 1625886"/>
                <a:gd name="connsiteX1157" fmla="*/ 463461 w 2601086"/>
                <a:gd name="connsiteY1157" fmla="*/ 1616025 h 1625886"/>
                <a:gd name="connsiteX1158" fmla="*/ 462873 w 2601086"/>
                <a:gd name="connsiteY1158" fmla="*/ 1625886 h 1625886"/>
                <a:gd name="connsiteX1159" fmla="*/ 438705 w 2601086"/>
                <a:gd name="connsiteY1159" fmla="*/ 1625886 h 1625886"/>
                <a:gd name="connsiteX1160" fmla="*/ 429605 w 2601086"/>
                <a:gd name="connsiteY1160" fmla="*/ 1625886 h 1625886"/>
                <a:gd name="connsiteX1161" fmla="*/ 420016 w 2601086"/>
                <a:gd name="connsiteY1161" fmla="*/ 1625886 h 1625886"/>
                <a:gd name="connsiteX1162" fmla="*/ 402452 w 2601086"/>
                <a:gd name="connsiteY1162" fmla="*/ 1625886 h 1625886"/>
                <a:gd name="connsiteX1163" fmla="*/ 397021 w 2601086"/>
                <a:gd name="connsiteY1163" fmla="*/ 1625886 h 1625886"/>
                <a:gd name="connsiteX1164" fmla="*/ 384203 w 2601086"/>
                <a:gd name="connsiteY1164" fmla="*/ 1625886 h 1625886"/>
                <a:gd name="connsiteX1165" fmla="*/ 381365 w 2601086"/>
                <a:gd name="connsiteY1165" fmla="*/ 1625886 h 1625886"/>
                <a:gd name="connsiteX1166" fmla="*/ 381219 w 2601086"/>
                <a:gd name="connsiteY1166" fmla="*/ 1625886 h 1625886"/>
                <a:gd name="connsiteX1167" fmla="*/ 371042 w 2601086"/>
                <a:gd name="connsiteY1167" fmla="*/ 1625886 h 1625886"/>
                <a:gd name="connsiteX1168" fmla="*/ 368352 w 2601086"/>
                <a:gd name="connsiteY1168" fmla="*/ 1625886 h 1625886"/>
                <a:gd name="connsiteX1169" fmla="*/ 359007 w 2601086"/>
                <a:gd name="connsiteY1169" fmla="*/ 1625886 h 1625886"/>
                <a:gd name="connsiteX1170" fmla="*/ 347950 w 2601086"/>
                <a:gd name="connsiteY1170" fmla="*/ 1625886 h 1625886"/>
                <a:gd name="connsiteX1171" fmla="*/ 347021 w 2601086"/>
                <a:gd name="connsiteY1171" fmla="*/ 1625886 h 1625886"/>
                <a:gd name="connsiteX1172" fmla="*/ 328723 w 2601086"/>
                <a:gd name="connsiteY1172" fmla="*/ 1625886 h 1625886"/>
                <a:gd name="connsiteX1173" fmla="*/ 325787 w 2601086"/>
                <a:gd name="connsiteY1173" fmla="*/ 1625886 h 1625886"/>
                <a:gd name="connsiteX1174" fmla="*/ 320699 w 2601086"/>
                <a:gd name="connsiteY1174" fmla="*/ 1625886 h 1625886"/>
                <a:gd name="connsiteX1175" fmla="*/ 310278 w 2601086"/>
                <a:gd name="connsiteY1175" fmla="*/ 1625886 h 1625886"/>
                <a:gd name="connsiteX1176" fmla="*/ 171725 w 2601086"/>
                <a:gd name="connsiteY1176" fmla="*/ 1394499 h 1625886"/>
                <a:gd name="connsiteX1177" fmla="*/ 278820 w 2601086"/>
                <a:gd name="connsiteY1177" fmla="*/ 1494761 h 1625886"/>
                <a:gd name="connsiteX1178" fmla="*/ 0 w 2601086"/>
                <a:gd name="connsiteY1178" fmla="*/ 932626 h 1625886"/>
                <a:gd name="connsiteX1179" fmla="*/ 236843 w 2601086"/>
                <a:gd name="connsiteY1179" fmla="*/ 1320430 h 1625886"/>
                <a:gd name="connsiteX1180" fmla="*/ 279016 w 2601086"/>
                <a:gd name="connsiteY1180" fmla="*/ 1420618 h 1625886"/>
                <a:gd name="connsiteX1181" fmla="*/ 213164 w 2601086"/>
                <a:gd name="connsiteY1181" fmla="*/ 1234620 h 1625886"/>
                <a:gd name="connsiteX1182" fmla="*/ 322803 w 2601086"/>
                <a:gd name="connsiteY1182" fmla="*/ 1527129 h 1625886"/>
                <a:gd name="connsiteX1183" fmla="*/ 328821 w 2601086"/>
                <a:gd name="connsiteY1183" fmla="*/ 1542183 h 1625886"/>
                <a:gd name="connsiteX1184" fmla="*/ 72555 w 2601086"/>
                <a:gd name="connsiteY1184" fmla="*/ 747531 h 1625886"/>
                <a:gd name="connsiteX1185" fmla="*/ 43200 w 2601086"/>
                <a:gd name="connsiteY1185" fmla="*/ 715616 h 1625886"/>
                <a:gd name="connsiteX1186" fmla="*/ 65559 w 2601086"/>
                <a:gd name="connsiteY1186" fmla="*/ 734434 h 1625886"/>
                <a:gd name="connsiteX1187" fmla="*/ 0 w 2601086"/>
                <a:gd name="connsiteY1187" fmla="*/ 618815 h 1625886"/>
                <a:gd name="connsiteX1188" fmla="*/ 81361 w 2601086"/>
                <a:gd name="connsiteY1188" fmla="*/ 749187 h 1625886"/>
                <a:gd name="connsiteX1189" fmla="*/ 276765 w 2601086"/>
                <a:gd name="connsiteY1189" fmla="*/ 994425 h 1625886"/>
                <a:gd name="connsiteX1190" fmla="*/ 236843 w 2601086"/>
                <a:gd name="connsiteY1190" fmla="*/ 790512 h 1625886"/>
                <a:gd name="connsiteX1191" fmla="*/ 303674 w 2601086"/>
                <a:gd name="connsiteY1191" fmla="*/ 1037331 h 1625886"/>
                <a:gd name="connsiteX1192" fmla="*/ 358126 w 2601086"/>
                <a:gd name="connsiteY1192" fmla="*/ 1131948 h 1625886"/>
                <a:gd name="connsiteX1193" fmla="*/ 364731 w 2601086"/>
                <a:gd name="connsiteY1193" fmla="*/ 867666 h 1625886"/>
                <a:gd name="connsiteX1194" fmla="*/ 43200 w 2601086"/>
                <a:gd name="connsiteY1194" fmla="*/ 314263 h 1625886"/>
                <a:gd name="connsiteX1195" fmla="*/ 366590 w 2601086"/>
                <a:gd name="connsiteY1195" fmla="*/ 814900 h 1625886"/>
                <a:gd name="connsiteX1196" fmla="*/ 393743 w 2601086"/>
                <a:gd name="connsiteY1196" fmla="*/ 373051 h 1625886"/>
                <a:gd name="connsiteX1197" fmla="*/ 389144 w 2601086"/>
                <a:gd name="connsiteY1197" fmla="*/ 858634 h 1625886"/>
                <a:gd name="connsiteX1198" fmla="*/ 459498 w 2601086"/>
                <a:gd name="connsiteY1198" fmla="*/ 1008275 h 1625886"/>
                <a:gd name="connsiteX1199" fmla="*/ 476572 w 2601086"/>
                <a:gd name="connsiteY1199" fmla="*/ 883549 h 1625886"/>
                <a:gd name="connsiteX1200" fmla="*/ 399565 w 2601086"/>
                <a:gd name="connsiteY1200" fmla="*/ 533833 h 1625886"/>
                <a:gd name="connsiteX1201" fmla="*/ 488608 w 2601086"/>
                <a:gd name="connsiteY1201" fmla="*/ 804889 h 1625886"/>
                <a:gd name="connsiteX1202" fmla="*/ 509254 w 2601086"/>
                <a:gd name="connsiteY1202" fmla="*/ 686862 h 1625886"/>
                <a:gd name="connsiteX1203" fmla="*/ 496338 w 2601086"/>
                <a:gd name="connsiteY1203" fmla="*/ 834396 h 1625886"/>
                <a:gd name="connsiteX1204" fmla="*/ 535771 w 2601086"/>
                <a:gd name="connsiteY1204" fmla="*/ 1027846 h 1625886"/>
                <a:gd name="connsiteX1205" fmla="*/ 551184 w 2601086"/>
                <a:gd name="connsiteY1205" fmla="*/ 977339 h 1625886"/>
                <a:gd name="connsiteX1206" fmla="*/ 518160 w 2601086"/>
                <a:gd name="connsiteY1206" fmla="*/ 932626 h 1625886"/>
                <a:gd name="connsiteX1207" fmla="*/ 538098 w 2601086"/>
                <a:gd name="connsiteY1207" fmla="*/ 952838 h 1625886"/>
                <a:gd name="connsiteX1208" fmla="*/ 553270 w 2601086"/>
                <a:gd name="connsiteY1208" fmla="*/ 970503 h 1625886"/>
                <a:gd name="connsiteX1209" fmla="*/ 560679 w 2601086"/>
                <a:gd name="connsiteY1209" fmla="*/ 946223 h 1625886"/>
                <a:gd name="connsiteX1210" fmla="*/ 584157 w 2601086"/>
                <a:gd name="connsiteY1210" fmla="*/ 877753 h 1625886"/>
                <a:gd name="connsiteX1211" fmla="*/ 588320 w 2601086"/>
                <a:gd name="connsiteY1211" fmla="*/ 744928 h 1625886"/>
                <a:gd name="connsiteX1212" fmla="*/ 561360 w 2601086"/>
                <a:gd name="connsiteY1212" fmla="*/ 715616 h 1625886"/>
                <a:gd name="connsiteX1213" fmla="*/ 583719 w 2601086"/>
                <a:gd name="connsiteY1213" fmla="*/ 734434 h 1625886"/>
                <a:gd name="connsiteX1214" fmla="*/ 518160 w 2601086"/>
                <a:gd name="connsiteY1214" fmla="*/ 618815 h 1625886"/>
                <a:gd name="connsiteX1215" fmla="*/ 566726 w 2601086"/>
                <a:gd name="connsiteY1215" fmla="*/ 694171 h 1625886"/>
                <a:gd name="connsiteX1216" fmla="*/ 588753 w 2601086"/>
                <a:gd name="connsiteY1216" fmla="*/ 731123 h 1625886"/>
                <a:gd name="connsiteX1217" fmla="*/ 591195 w 2601086"/>
                <a:gd name="connsiteY1217" fmla="*/ 653213 h 1625886"/>
                <a:gd name="connsiteX1218" fmla="*/ 601751 w 2601086"/>
                <a:gd name="connsiteY1218" fmla="*/ 425045 h 1625886"/>
                <a:gd name="connsiteX1219" fmla="*/ 604768 w 2601086"/>
                <a:gd name="connsiteY1219" fmla="*/ 379444 h 1625886"/>
                <a:gd name="connsiteX1220" fmla="*/ 561360 w 2601086"/>
                <a:gd name="connsiteY1220" fmla="*/ 314263 h 1625886"/>
                <a:gd name="connsiteX1221" fmla="*/ 589950 w 2601086"/>
                <a:gd name="connsiteY1221" fmla="*/ 350697 h 1625886"/>
                <a:gd name="connsiteX1222" fmla="*/ 605310 w 2601086"/>
                <a:gd name="connsiteY1222" fmla="*/ 371250 h 1625886"/>
                <a:gd name="connsiteX1223" fmla="*/ 616390 w 2601086"/>
                <a:gd name="connsiteY1223" fmla="*/ 203793 h 1625886"/>
                <a:gd name="connsiteX1224" fmla="*/ 635674 w 2601086"/>
                <a:gd name="connsiteY1224" fmla="*/ 0 h 16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Lst>
              <a:rect l="l" t="t" r="r" b="b"/>
              <a:pathLst>
                <a:path w="2601086" h="1625886">
                  <a:moveTo>
                    <a:pt x="2082195" y="1493256"/>
                  </a:moveTo>
                  <a:cubicBezTo>
                    <a:pt x="2082097" y="1493708"/>
                    <a:pt x="2082048" y="1494159"/>
                    <a:pt x="2081950" y="1494611"/>
                  </a:cubicBezTo>
                  <a:cubicBezTo>
                    <a:pt x="2082048" y="1494761"/>
                    <a:pt x="2082146" y="1495063"/>
                    <a:pt x="2082243" y="1495213"/>
                  </a:cubicBezTo>
                  <a:cubicBezTo>
                    <a:pt x="2082243" y="1494611"/>
                    <a:pt x="2082195" y="1493933"/>
                    <a:pt x="2082195" y="1493256"/>
                  </a:cubicBezTo>
                  <a:close/>
                  <a:moveTo>
                    <a:pt x="1564035" y="1493256"/>
                  </a:moveTo>
                  <a:cubicBezTo>
                    <a:pt x="1563937" y="1493708"/>
                    <a:pt x="1563888" y="1494159"/>
                    <a:pt x="1563790" y="1494611"/>
                  </a:cubicBezTo>
                  <a:cubicBezTo>
                    <a:pt x="1563888" y="1494761"/>
                    <a:pt x="1563986" y="1495063"/>
                    <a:pt x="1564083" y="1495213"/>
                  </a:cubicBezTo>
                  <a:cubicBezTo>
                    <a:pt x="1564083" y="1494611"/>
                    <a:pt x="1564035" y="1493933"/>
                    <a:pt x="1564035" y="1493256"/>
                  </a:cubicBezTo>
                  <a:close/>
                  <a:moveTo>
                    <a:pt x="1056035" y="1493256"/>
                  </a:moveTo>
                  <a:cubicBezTo>
                    <a:pt x="1055937" y="1493708"/>
                    <a:pt x="1055888" y="1494159"/>
                    <a:pt x="1055790" y="1494611"/>
                  </a:cubicBezTo>
                  <a:cubicBezTo>
                    <a:pt x="1055888" y="1494761"/>
                    <a:pt x="1055986" y="1495063"/>
                    <a:pt x="1056083" y="1495213"/>
                  </a:cubicBezTo>
                  <a:cubicBezTo>
                    <a:pt x="1056083" y="1494611"/>
                    <a:pt x="1056035" y="1493933"/>
                    <a:pt x="1056035" y="1493256"/>
                  </a:cubicBezTo>
                  <a:close/>
                  <a:moveTo>
                    <a:pt x="537874" y="1493256"/>
                  </a:moveTo>
                  <a:cubicBezTo>
                    <a:pt x="537777" y="1493708"/>
                    <a:pt x="537728" y="1494159"/>
                    <a:pt x="537630" y="1494611"/>
                  </a:cubicBezTo>
                  <a:cubicBezTo>
                    <a:pt x="537728" y="1494761"/>
                    <a:pt x="537826" y="1495063"/>
                    <a:pt x="537923" y="1495213"/>
                  </a:cubicBezTo>
                  <a:cubicBezTo>
                    <a:pt x="537923" y="1494611"/>
                    <a:pt x="537874" y="1493933"/>
                    <a:pt x="537874" y="1493256"/>
                  </a:cubicBezTo>
                  <a:close/>
                  <a:moveTo>
                    <a:pt x="1426134" y="1406408"/>
                  </a:moveTo>
                  <a:lnTo>
                    <a:pt x="1417978" y="1417740"/>
                  </a:lnTo>
                  <a:lnTo>
                    <a:pt x="1419561" y="1483019"/>
                  </a:lnTo>
                  <a:close/>
                  <a:moveTo>
                    <a:pt x="1300543" y="1406166"/>
                  </a:moveTo>
                  <a:lnTo>
                    <a:pt x="1300697" y="1409979"/>
                  </a:lnTo>
                  <a:lnTo>
                    <a:pt x="1303737" y="1417201"/>
                  </a:lnTo>
                  <a:lnTo>
                    <a:pt x="1303813" y="1416368"/>
                  </a:lnTo>
                  <a:close/>
                  <a:moveTo>
                    <a:pt x="1940107" y="1398110"/>
                  </a:moveTo>
                  <a:lnTo>
                    <a:pt x="1935806" y="1404084"/>
                  </a:lnTo>
                  <a:lnTo>
                    <a:pt x="1937721" y="1483019"/>
                  </a:lnTo>
                  <a:cubicBezTo>
                    <a:pt x="1939825" y="1458405"/>
                    <a:pt x="1942124" y="1431758"/>
                    <a:pt x="1944521" y="1403757"/>
                  </a:cubicBezTo>
                  <a:close/>
                  <a:moveTo>
                    <a:pt x="913947" y="1398109"/>
                  </a:moveTo>
                  <a:lnTo>
                    <a:pt x="909646" y="1404084"/>
                  </a:lnTo>
                  <a:lnTo>
                    <a:pt x="911561" y="1483019"/>
                  </a:lnTo>
                  <a:cubicBezTo>
                    <a:pt x="913665" y="1458405"/>
                    <a:pt x="915964" y="1431758"/>
                    <a:pt x="918361" y="1403757"/>
                  </a:cubicBezTo>
                  <a:close/>
                  <a:moveTo>
                    <a:pt x="1417359" y="1392240"/>
                  </a:moveTo>
                  <a:lnTo>
                    <a:pt x="1417386" y="1393351"/>
                  </a:lnTo>
                  <a:lnTo>
                    <a:pt x="1417836" y="1392850"/>
                  </a:lnTo>
                  <a:close/>
                  <a:moveTo>
                    <a:pt x="391199" y="1392240"/>
                  </a:moveTo>
                  <a:cubicBezTo>
                    <a:pt x="391835" y="1424608"/>
                    <a:pt x="392520" y="1455018"/>
                    <a:pt x="393401" y="1483019"/>
                  </a:cubicBezTo>
                  <a:cubicBezTo>
                    <a:pt x="395505" y="1458405"/>
                    <a:pt x="397804" y="1431758"/>
                    <a:pt x="400201" y="1403757"/>
                  </a:cubicBezTo>
                  <a:cubicBezTo>
                    <a:pt x="397266" y="1399918"/>
                    <a:pt x="394281" y="1396079"/>
                    <a:pt x="391199" y="1392240"/>
                  </a:cubicBezTo>
                  <a:close/>
                  <a:moveTo>
                    <a:pt x="1852426" y="1372807"/>
                  </a:moveTo>
                  <a:lnTo>
                    <a:pt x="1851857" y="1400370"/>
                  </a:lnTo>
                  <a:lnTo>
                    <a:pt x="1855139" y="1387542"/>
                  </a:lnTo>
                  <a:close/>
                  <a:moveTo>
                    <a:pt x="826265" y="1372806"/>
                  </a:moveTo>
                  <a:lnTo>
                    <a:pt x="825696" y="1400370"/>
                  </a:lnTo>
                  <a:lnTo>
                    <a:pt x="828979" y="1387542"/>
                  </a:lnTo>
                  <a:close/>
                  <a:moveTo>
                    <a:pt x="780922" y="1369908"/>
                  </a:moveTo>
                  <a:lnTo>
                    <a:pt x="781461" y="1383286"/>
                  </a:lnTo>
                  <a:lnTo>
                    <a:pt x="787389" y="1397369"/>
                  </a:lnTo>
                  <a:lnTo>
                    <a:pt x="787907" y="1391701"/>
                  </a:lnTo>
                  <a:close/>
                  <a:moveTo>
                    <a:pt x="1807082" y="1369908"/>
                  </a:moveTo>
                  <a:lnTo>
                    <a:pt x="1807621" y="1383285"/>
                  </a:lnTo>
                  <a:lnTo>
                    <a:pt x="1813549" y="1397368"/>
                  </a:lnTo>
                  <a:lnTo>
                    <a:pt x="1814067" y="1391700"/>
                  </a:lnTo>
                  <a:close/>
                  <a:moveTo>
                    <a:pt x="2067224" y="1355733"/>
                  </a:moveTo>
                  <a:cubicBezTo>
                    <a:pt x="2065218" y="1390133"/>
                    <a:pt x="2064386" y="1421145"/>
                    <a:pt x="2064288" y="1448695"/>
                  </a:cubicBezTo>
                  <a:cubicBezTo>
                    <a:pt x="2065169" y="1451254"/>
                    <a:pt x="2066050" y="1453813"/>
                    <a:pt x="2066881" y="1456448"/>
                  </a:cubicBezTo>
                  <a:cubicBezTo>
                    <a:pt x="2069719" y="1443275"/>
                    <a:pt x="2072703" y="1429576"/>
                    <a:pt x="2075834" y="1415274"/>
                  </a:cubicBezTo>
                  <a:cubicBezTo>
                    <a:pt x="2073633" y="1396832"/>
                    <a:pt x="2070795" y="1376960"/>
                    <a:pt x="2067224" y="1355733"/>
                  </a:cubicBezTo>
                  <a:close/>
                  <a:moveTo>
                    <a:pt x="1549064" y="1355733"/>
                  </a:moveTo>
                  <a:cubicBezTo>
                    <a:pt x="1547058" y="1390133"/>
                    <a:pt x="1546226" y="1421145"/>
                    <a:pt x="1546128" y="1448695"/>
                  </a:cubicBezTo>
                  <a:cubicBezTo>
                    <a:pt x="1547009" y="1451254"/>
                    <a:pt x="1547890" y="1453813"/>
                    <a:pt x="1548721" y="1456448"/>
                  </a:cubicBezTo>
                  <a:cubicBezTo>
                    <a:pt x="1551559" y="1443275"/>
                    <a:pt x="1554543" y="1429576"/>
                    <a:pt x="1557674" y="1415274"/>
                  </a:cubicBezTo>
                  <a:cubicBezTo>
                    <a:pt x="1555473" y="1396832"/>
                    <a:pt x="1552635" y="1376960"/>
                    <a:pt x="1549064" y="1355733"/>
                  </a:cubicBezTo>
                  <a:close/>
                  <a:moveTo>
                    <a:pt x="1041064" y="1355733"/>
                  </a:moveTo>
                  <a:cubicBezTo>
                    <a:pt x="1039058" y="1390133"/>
                    <a:pt x="1038226" y="1421145"/>
                    <a:pt x="1038128" y="1448695"/>
                  </a:cubicBezTo>
                  <a:cubicBezTo>
                    <a:pt x="1039009" y="1451254"/>
                    <a:pt x="1039889" y="1453813"/>
                    <a:pt x="1040721" y="1456448"/>
                  </a:cubicBezTo>
                  <a:cubicBezTo>
                    <a:pt x="1043559" y="1443275"/>
                    <a:pt x="1046543" y="1429576"/>
                    <a:pt x="1049674" y="1415274"/>
                  </a:cubicBezTo>
                  <a:cubicBezTo>
                    <a:pt x="1047473" y="1396832"/>
                    <a:pt x="1044635" y="1376960"/>
                    <a:pt x="1041064" y="1355733"/>
                  </a:cubicBezTo>
                  <a:close/>
                  <a:moveTo>
                    <a:pt x="522904" y="1355733"/>
                  </a:moveTo>
                  <a:cubicBezTo>
                    <a:pt x="520898" y="1390133"/>
                    <a:pt x="520066" y="1421145"/>
                    <a:pt x="519968" y="1448695"/>
                  </a:cubicBezTo>
                  <a:cubicBezTo>
                    <a:pt x="520849" y="1451254"/>
                    <a:pt x="521729" y="1453813"/>
                    <a:pt x="522561" y="1456448"/>
                  </a:cubicBezTo>
                  <a:cubicBezTo>
                    <a:pt x="525399" y="1443275"/>
                    <a:pt x="528383" y="1429576"/>
                    <a:pt x="531514" y="1415274"/>
                  </a:cubicBezTo>
                  <a:cubicBezTo>
                    <a:pt x="529313" y="1396832"/>
                    <a:pt x="526475" y="1376960"/>
                    <a:pt x="522904" y="1355733"/>
                  </a:cubicBezTo>
                  <a:close/>
                  <a:moveTo>
                    <a:pt x="871400" y="1349787"/>
                  </a:moveTo>
                  <a:lnTo>
                    <a:pt x="869893" y="1356205"/>
                  </a:lnTo>
                  <a:lnTo>
                    <a:pt x="873791" y="1381627"/>
                  </a:lnTo>
                  <a:cubicBezTo>
                    <a:pt x="873840" y="1372067"/>
                    <a:pt x="873840" y="1362282"/>
                    <a:pt x="873889" y="1352271"/>
                  </a:cubicBezTo>
                  <a:close/>
                  <a:moveTo>
                    <a:pt x="1897560" y="1349787"/>
                  </a:moveTo>
                  <a:lnTo>
                    <a:pt x="1896053" y="1356204"/>
                  </a:lnTo>
                  <a:lnTo>
                    <a:pt x="1899951" y="1381627"/>
                  </a:lnTo>
                  <a:cubicBezTo>
                    <a:pt x="1900000" y="1372067"/>
                    <a:pt x="1900000" y="1362282"/>
                    <a:pt x="1900049" y="1352271"/>
                  </a:cubicBezTo>
                  <a:close/>
                  <a:moveTo>
                    <a:pt x="350298" y="1346851"/>
                  </a:moveTo>
                  <a:cubicBezTo>
                    <a:pt x="352060" y="1358518"/>
                    <a:pt x="353870" y="1370186"/>
                    <a:pt x="355631" y="1381627"/>
                  </a:cubicBezTo>
                  <a:cubicBezTo>
                    <a:pt x="355680" y="1372067"/>
                    <a:pt x="355680" y="1362282"/>
                    <a:pt x="355729" y="1352271"/>
                  </a:cubicBezTo>
                  <a:cubicBezTo>
                    <a:pt x="353968" y="1350389"/>
                    <a:pt x="352158" y="1348582"/>
                    <a:pt x="350298" y="1346851"/>
                  </a:cubicBezTo>
                  <a:close/>
                  <a:moveTo>
                    <a:pt x="1965755" y="1343012"/>
                  </a:moveTo>
                  <a:cubicBezTo>
                    <a:pt x="1965706" y="1344969"/>
                    <a:pt x="1965657" y="1346926"/>
                    <a:pt x="1965608" y="1348883"/>
                  </a:cubicBezTo>
                  <a:cubicBezTo>
                    <a:pt x="1965755" y="1347227"/>
                    <a:pt x="1965950" y="1345496"/>
                    <a:pt x="1966097" y="1343765"/>
                  </a:cubicBezTo>
                  <a:cubicBezTo>
                    <a:pt x="1965999" y="1343539"/>
                    <a:pt x="1965901" y="1343238"/>
                    <a:pt x="1965755" y="1343012"/>
                  </a:cubicBezTo>
                  <a:close/>
                  <a:moveTo>
                    <a:pt x="1447595" y="1343012"/>
                  </a:moveTo>
                  <a:cubicBezTo>
                    <a:pt x="1447546" y="1344969"/>
                    <a:pt x="1447497" y="1346926"/>
                    <a:pt x="1447448" y="1348883"/>
                  </a:cubicBezTo>
                  <a:cubicBezTo>
                    <a:pt x="1447595" y="1347227"/>
                    <a:pt x="1447790" y="1345496"/>
                    <a:pt x="1447937" y="1343765"/>
                  </a:cubicBezTo>
                  <a:cubicBezTo>
                    <a:pt x="1447839" y="1343539"/>
                    <a:pt x="1447741" y="1343238"/>
                    <a:pt x="1447595" y="1343012"/>
                  </a:cubicBezTo>
                  <a:close/>
                  <a:moveTo>
                    <a:pt x="939595" y="1343012"/>
                  </a:moveTo>
                  <a:cubicBezTo>
                    <a:pt x="939546" y="1344969"/>
                    <a:pt x="939497" y="1346926"/>
                    <a:pt x="939448" y="1348883"/>
                  </a:cubicBezTo>
                  <a:cubicBezTo>
                    <a:pt x="939595" y="1347227"/>
                    <a:pt x="939790" y="1345496"/>
                    <a:pt x="939937" y="1343765"/>
                  </a:cubicBezTo>
                  <a:cubicBezTo>
                    <a:pt x="939839" y="1343539"/>
                    <a:pt x="939741" y="1343238"/>
                    <a:pt x="939595" y="1343012"/>
                  </a:cubicBezTo>
                  <a:close/>
                  <a:moveTo>
                    <a:pt x="421435" y="1343012"/>
                  </a:moveTo>
                  <a:cubicBezTo>
                    <a:pt x="421386" y="1344969"/>
                    <a:pt x="421337" y="1346926"/>
                    <a:pt x="421288" y="1348883"/>
                  </a:cubicBezTo>
                  <a:cubicBezTo>
                    <a:pt x="421435" y="1347227"/>
                    <a:pt x="421630" y="1345496"/>
                    <a:pt x="421777" y="1343765"/>
                  </a:cubicBezTo>
                  <a:cubicBezTo>
                    <a:pt x="421679" y="1343539"/>
                    <a:pt x="421581" y="1343238"/>
                    <a:pt x="421435" y="1343012"/>
                  </a:cubicBezTo>
                  <a:close/>
                  <a:moveTo>
                    <a:pt x="1346531" y="1285317"/>
                  </a:moveTo>
                  <a:lnTo>
                    <a:pt x="1346133" y="1290058"/>
                  </a:lnTo>
                  <a:lnTo>
                    <a:pt x="1346101" y="1291635"/>
                  </a:lnTo>
                  <a:lnTo>
                    <a:pt x="1348474" y="1298677"/>
                  </a:lnTo>
                  <a:close/>
                  <a:moveTo>
                    <a:pt x="1933954" y="1275267"/>
                  </a:moveTo>
                  <a:cubicBezTo>
                    <a:pt x="1934247" y="1305602"/>
                    <a:pt x="1934590" y="1335033"/>
                    <a:pt x="1935030" y="1363185"/>
                  </a:cubicBezTo>
                  <a:lnTo>
                    <a:pt x="1945169" y="1371802"/>
                  </a:lnTo>
                  <a:lnTo>
                    <a:pt x="1947486" y="1369809"/>
                  </a:lnTo>
                  <a:lnTo>
                    <a:pt x="1952349" y="1314183"/>
                  </a:lnTo>
                  <a:cubicBezTo>
                    <a:pt x="1946381" y="1301386"/>
                    <a:pt x="1940216" y="1288440"/>
                    <a:pt x="1933954" y="1275267"/>
                  </a:cubicBezTo>
                  <a:close/>
                  <a:moveTo>
                    <a:pt x="1415794" y="1275267"/>
                  </a:moveTo>
                  <a:cubicBezTo>
                    <a:pt x="1416087" y="1305602"/>
                    <a:pt x="1416430" y="1335033"/>
                    <a:pt x="1416870" y="1363185"/>
                  </a:cubicBezTo>
                  <a:cubicBezTo>
                    <a:pt x="1420833" y="1366497"/>
                    <a:pt x="1424894" y="1369884"/>
                    <a:pt x="1429003" y="1373497"/>
                  </a:cubicBezTo>
                  <a:cubicBezTo>
                    <a:pt x="1430667" y="1354228"/>
                    <a:pt x="1432428" y="1334356"/>
                    <a:pt x="1434189" y="1314183"/>
                  </a:cubicBezTo>
                  <a:cubicBezTo>
                    <a:pt x="1428221" y="1301386"/>
                    <a:pt x="1422056" y="1288440"/>
                    <a:pt x="1415794" y="1275267"/>
                  </a:cubicBezTo>
                  <a:close/>
                  <a:moveTo>
                    <a:pt x="907794" y="1275267"/>
                  </a:moveTo>
                  <a:cubicBezTo>
                    <a:pt x="908087" y="1305602"/>
                    <a:pt x="908430" y="1335033"/>
                    <a:pt x="908870" y="1363185"/>
                  </a:cubicBezTo>
                  <a:lnTo>
                    <a:pt x="919008" y="1371802"/>
                  </a:lnTo>
                  <a:lnTo>
                    <a:pt x="921326" y="1369809"/>
                  </a:lnTo>
                  <a:lnTo>
                    <a:pt x="926189" y="1314183"/>
                  </a:lnTo>
                  <a:cubicBezTo>
                    <a:pt x="920220" y="1301386"/>
                    <a:pt x="914056" y="1288440"/>
                    <a:pt x="907794" y="1275267"/>
                  </a:cubicBezTo>
                  <a:close/>
                  <a:moveTo>
                    <a:pt x="389634" y="1275267"/>
                  </a:moveTo>
                  <a:cubicBezTo>
                    <a:pt x="389927" y="1305602"/>
                    <a:pt x="390270" y="1335033"/>
                    <a:pt x="390710" y="1363185"/>
                  </a:cubicBezTo>
                  <a:cubicBezTo>
                    <a:pt x="394673" y="1366497"/>
                    <a:pt x="398734" y="1369884"/>
                    <a:pt x="402843" y="1373497"/>
                  </a:cubicBezTo>
                  <a:cubicBezTo>
                    <a:pt x="404507" y="1354228"/>
                    <a:pt x="406268" y="1334356"/>
                    <a:pt x="408029" y="1314183"/>
                  </a:cubicBezTo>
                  <a:cubicBezTo>
                    <a:pt x="402060" y="1301386"/>
                    <a:pt x="395896" y="1288440"/>
                    <a:pt x="389634" y="1275267"/>
                  </a:cubicBezTo>
                  <a:close/>
                  <a:moveTo>
                    <a:pt x="2046627" y="1255545"/>
                  </a:moveTo>
                  <a:cubicBezTo>
                    <a:pt x="2041196" y="1297322"/>
                    <a:pt x="2037918" y="1335560"/>
                    <a:pt x="2036157" y="1370261"/>
                  </a:cubicBezTo>
                  <a:cubicBezTo>
                    <a:pt x="2038945" y="1377637"/>
                    <a:pt x="2041783" y="1385165"/>
                    <a:pt x="2044572" y="1392767"/>
                  </a:cubicBezTo>
                  <a:cubicBezTo>
                    <a:pt x="2047899" y="1358819"/>
                    <a:pt x="2051764" y="1326603"/>
                    <a:pt x="2055922" y="1296418"/>
                  </a:cubicBezTo>
                  <a:cubicBezTo>
                    <a:pt x="2053085" y="1283246"/>
                    <a:pt x="2050002" y="1269621"/>
                    <a:pt x="2046627" y="1255545"/>
                  </a:cubicBezTo>
                  <a:close/>
                  <a:moveTo>
                    <a:pt x="1528467" y="1255545"/>
                  </a:moveTo>
                  <a:cubicBezTo>
                    <a:pt x="1523036" y="1297322"/>
                    <a:pt x="1519758" y="1335560"/>
                    <a:pt x="1517997" y="1370261"/>
                  </a:cubicBezTo>
                  <a:cubicBezTo>
                    <a:pt x="1520785" y="1377637"/>
                    <a:pt x="1523623" y="1385165"/>
                    <a:pt x="1526412" y="1392767"/>
                  </a:cubicBezTo>
                  <a:cubicBezTo>
                    <a:pt x="1529739" y="1358819"/>
                    <a:pt x="1533604" y="1326603"/>
                    <a:pt x="1537762" y="1296418"/>
                  </a:cubicBezTo>
                  <a:cubicBezTo>
                    <a:pt x="1534925" y="1283246"/>
                    <a:pt x="1531842" y="1269621"/>
                    <a:pt x="1528467" y="1255545"/>
                  </a:cubicBezTo>
                  <a:close/>
                  <a:moveTo>
                    <a:pt x="1020466" y="1255545"/>
                  </a:moveTo>
                  <a:cubicBezTo>
                    <a:pt x="1015036" y="1297322"/>
                    <a:pt x="1011758" y="1335560"/>
                    <a:pt x="1009997" y="1370261"/>
                  </a:cubicBezTo>
                  <a:cubicBezTo>
                    <a:pt x="1012785" y="1377637"/>
                    <a:pt x="1015623" y="1385165"/>
                    <a:pt x="1018412" y="1392767"/>
                  </a:cubicBezTo>
                  <a:cubicBezTo>
                    <a:pt x="1021738" y="1358819"/>
                    <a:pt x="1025604" y="1326603"/>
                    <a:pt x="1029762" y="1296418"/>
                  </a:cubicBezTo>
                  <a:cubicBezTo>
                    <a:pt x="1026924" y="1283246"/>
                    <a:pt x="1023842" y="1269621"/>
                    <a:pt x="1020466" y="1255545"/>
                  </a:cubicBezTo>
                  <a:close/>
                  <a:moveTo>
                    <a:pt x="502306" y="1255545"/>
                  </a:moveTo>
                  <a:cubicBezTo>
                    <a:pt x="496876" y="1297322"/>
                    <a:pt x="493598" y="1335560"/>
                    <a:pt x="491837" y="1370261"/>
                  </a:cubicBezTo>
                  <a:cubicBezTo>
                    <a:pt x="494625" y="1377637"/>
                    <a:pt x="497463" y="1385165"/>
                    <a:pt x="500252" y="1392767"/>
                  </a:cubicBezTo>
                  <a:cubicBezTo>
                    <a:pt x="503578" y="1358819"/>
                    <a:pt x="507444" y="1326603"/>
                    <a:pt x="511602" y="1296418"/>
                  </a:cubicBezTo>
                  <a:cubicBezTo>
                    <a:pt x="508764" y="1283246"/>
                    <a:pt x="505682" y="1269621"/>
                    <a:pt x="502306" y="1255545"/>
                  </a:cubicBezTo>
                  <a:close/>
                  <a:moveTo>
                    <a:pt x="1304307" y="1244098"/>
                  </a:moveTo>
                  <a:lnTo>
                    <a:pt x="1300934" y="1282834"/>
                  </a:lnTo>
                  <a:cubicBezTo>
                    <a:pt x="1299289" y="1312940"/>
                    <a:pt x="1298718" y="1340922"/>
                    <a:pt x="1298956" y="1366792"/>
                  </a:cubicBezTo>
                  <a:lnTo>
                    <a:pt x="1299210" y="1373086"/>
                  </a:lnTo>
                  <a:lnTo>
                    <a:pt x="1306067" y="1391701"/>
                  </a:lnTo>
                  <a:lnTo>
                    <a:pt x="1314221" y="1302421"/>
                  </a:lnTo>
                  <a:lnTo>
                    <a:pt x="1315906" y="1290268"/>
                  </a:lnTo>
                  <a:lnTo>
                    <a:pt x="1305537" y="1248084"/>
                  </a:lnTo>
                  <a:close/>
                  <a:moveTo>
                    <a:pt x="832088" y="1241014"/>
                  </a:moveTo>
                  <a:lnTo>
                    <a:pt x="829886" y="1267260"/>
                  </a:lnTo>
                  <a:lnTo>
                    <a:pt x="840474" y="1298677"/>
                  </a:lnTo>
                  <a:close/>
                  <a:moveTo>
                    <a:pt x="1858248" y="1241014"/>
                  </a:moveTo>
                  <a:lnTo>
                    <a:pt x="1856046" y="1267260"/>
                  </a:lnTo>
                  <a:lnTo>
                    <a:pt x="1866634" y="1298677"/>
                  </a:lnTo>
                  <a:close/>
                  <a:moveTo>
                    <a:pt x="1968984" y="1237254"/>
                  </a:moveTo>
                  <a:cubicBezTo>
                    <a:pt x="1968739" y="1244932"/>
                    <a:pt x="1968445" y="1252685"/>
                    <a:pt x="1968201" y="1260589"/>
                  </a:cubicBezTo>
                  <a:cubicBezTo>
                    <a:pt x="1969962" y="1264127"/>
                    <a:pt x="1971723" y="1267664"/>
                    <a:pt x="1973436" y="1271127"/>
                  </a:cubicBezTo>
                  <a:cubicBezTo>
                    <a:pt x="1974072" y="1265105"/>
                    <a:pt x="1974708" y="1259083"/>
                    <a:pt x="1975344" y="1252986"/>
                  </a:cubicBezTo>
                  <a:cubicBezTo>
                    <a:pt x="1973289" y="1247792"/>
                    <a:pt x="1971136" y="1242523"/>
                    <a:pt x="1968984" y="1237254"/>
                  </a:cubicBezTo>
                  <a:close/>
                  <a:moveTo>
                    <a:pt x="1450824" y="1237254"/>
                  </a:moveTo>
                  <a:cubicBezTo>
                    <a:pt x="1450579" y="1244932"/>
                    <a:pt x="1450285" y="1252685"/>
                    <a:pt x="1450041" y="1260589"/>
                  </a:cubicBezTo>
                  <a:cubicBezTo>
                    <a:pt x="1451802" y="1264127"/>
                    <a:pt x="1453563" y="1267664"/>
                    <a:pt x="1455276" y="1271127"/>
                  </a:cubicBezTo>
                  <a:cubicBezTo>
                    <a:pt x="1455912" y="1265105"/>
                    <a:pt x="1456548" y="1259083"/>
                    <a:pt x="1457184" y="1252986"/>
                  </a:cubicBezTo>
                  <a:cubicBezTo>
                    <a:pt x="1455129" y="1247792"/>
                    <a:pt x="1452976" y="1242523"/>
                    <a:pt x="1450824" y="1237254"/>
                  </a:cubicBezTo>
                  <a:close/>
                  <a:moveTo>
                    <a:pt x="942824" y="1237254"/>
                  </a:moveTo>
                  <a:cubicBezTo>
                    <a:pt x="942579" y="1244932"/>
                    <a:pt x="942285" y="1252685"/>
                    <a:pt x="942041" y="1260589"/>
                  </a:cubicBezTo>
                  <a:cubicBezTo>
                    <a:pt x="943802" y="1264127"/>
                    <a:pt x="945563" y="1267664"/>
                    <a:pt x="947276" y="1271127"/>
                  </a:cubicBezTo>
                  <a:cubicBezTo>
                    <a:pt x="947912" y="1265105"/>
                    <a:pt x="948548" y="1259083"/>
                    <a:pt x="949184" y="1252986"/>
                  </a:cubicBezTo>
                  <a:cubicBezTo>
                    <a:pt x="947129" y="1247792"/>
                    <a:pt x="944976" y="1242523"/>
                    <a:pt x="942824" y="1237254"/>
                  </a:cubicBezTo>
                  <a:close/>
                  <a:moveTo>
                    <a:pt x="424664" y="1237254"/>
                  </a:moveTo>
                  <a:cubicBezTo>
                    <a:pt x="424419" y="1244932"/>
                    <a:pt x="424125" y="1252685"/>
                    <a:pt x="423881" y="1260589"/>
                  </a:cubicBezTo>
                  <a:cubicBezTo>
                    <a:pt x="425642" y="1264127"/>
                    <a:pt x="427403" y="1267664"/>
                    <a:pt x="429116" y="1271127"/>
                  </a:cubicBezTo>
                  <a:cubicBezTo>
                    <a:pt x="429752" y="1265105"/>
                    <a:pt x="430388" y="1259083"/>
                    <a:pt x="431024" y="1252986"/>
                  </a:cubicBezTo>
                  <a:cubicBezTo>
                    <a:pt x="428969" y="1247792"/>
                    <a:pt x="426816" y="1242523"/>
                    <a:pt x="424664" y="1237254"/>
                  </a:cubicBezTo>
                  <a:close/>
                  <a:moveTo>
                    <a:pt x="1195842" y="1230770"/>
                  </a:moveTo>
                  <a:lnTo>
                    <a:pt x="1195224" y="1248018"/>
                  </a:lnTo>
                  <a:lnTo>
                    <a:pt x="1196965" y="1233338"/>
                  </a:lnTo>
                  <a:close/>
                  <a:moveTo>
                    <a:pt x="788384" y="1218414"/>
                  </a:moveTo>
                  <a:lnTo>
                    <a:pt x="782774" y="1282834"/>
                  </a:lnTo>
                  <a:lnTo>
                    <a:pt x="781266" y="1346823"/>
                  </a:lnTo>
                  <a:lnTo>
                    <a:pt x="784386" y="1354559"/>
                  </a:lnTo>
                  <a:lnTo>
                    <a:pt x="789925" y="1369599"/>
                  </a:lnTo>
                  <a:lnTo>
                    <a:pt x="796061" y="1302421"/>
                  </a:lnTo>
                  <a:lnTo>
                    <a:pt x="801410" y="1263841"/>
                  </a:lnTo>
                  <a:lnTo>
                    <a:pt x="797537" y="1248084"/>
                  </a:lnTo>
                  <a:close/>
                  <a:moveTo>
                    <a:pt x="1814544" y="1218413"/>
                  </a:moveTo>
                  <a:lnTo>
                    <a:pt x="1808934" y="1282834"/>
                  </a:lnTo>
                  <a:lnTo>
                    <a:pt x="1807426" y="1346822"/>
                  </a:lnTo>
                  <a:lnTo>
                    <a:pt x="1810546" y="1354559"/>
                  </a:lnTo>
                  <a:lnTo>
                    <a:pt x="1816085" y="1369599"/>
                  </a:lnTo>
                  <a:lnTo>
                    <a:pt x="1822221" y="1302421"/>
                  </a:lnTo>
                  <a:lnTo>
                    <a:pt x="1827570" y="1263841"/>
                  </a:lnTo>
                  <a:lnTo>
                    <a:pt x="1823697" y="1248084"/>
                  </a:lnTo>
                  <a:close/>
                  <a:moveTo>
                    <a:pt x="1704612" y="1209296"/>
                  </a:moveTo>
                  <a:lnTo>
                    <a:pt x="1703224" y="1248018"/>
                  </a:lnTo>
                  <a:lnTo>
                    <a:pt x="1707133" y="1215061"/>
                  </a:lnTo>
                  <a:close/>
                  <a:moveTo>
                    <a:pt x="678452" y="1209296"/>
                  </a:moveTo>
                  <a:lnTo>
                    <a:pt x="677064" y="1248018"/>
                  </a:lnTo>
                  <a:lnTo>
                    <a:pt x="680973" y="1215061"/>
                  </a:lnTo>
                  <a:close/>
                  <a:moveTo>
                    <a:pt x="2031607" y="1197661"/>
                  </a:moveTo>
                  <a:cubicBezTo>
                    <a:pt x="2030677" y="1214898"/>
                    <a:pt x="2029650" y="1233190"/>
                    <a:pt x="2028573" y="1252309"/>
                  </a:cubicBezTo>
                  <a:cubicBezTo>
                    <a:pt x="2030873" y="1238986"/>
                    <a:pt x="2033270" y="1225813"/>
                    <a:pt x="2035765" y="1212791"/>
                  </a:cubicBezTo>
                  <a:cubicBezTo>
                    <a:pt x="2034395" y="1207823"/>
                    <a:pt x="2033026" y="1202779"/>
                    <a:pt x="2031607" y="1197661"/>
                  </a:cubicBezTo>
                  <a:close/>
                  <a:moveTo>
                    <a:pt x="1513447" y="1197661"/>
                  </a:moveTo>
                  <a:cubicBezTo>
                    <a:pt x="1512517" y="1214898"/>
                    <a:pt x="1511490" y="1233190"/>
                    <a:pt x="1510413" y="1252309"/>
                  </a:cubicBezTo>
                  <a:cubicBezTo>
                    <a:pt x="1512713" y="1238986"/>
                    <a:pt x="1515110" y="1225813"/>
                    <a:pt x="1517605" y="1212791"/>
                  </a:cubicBezTo>
                  <a:cubicBezTo>
                    <a:pt x="1516235" y="1207823"/>
                    <a:pt x="1514866" y="1202779"/>
                    <a:pt x="1513447" y="1197661"/>
                  </a:cubicBezTo>
                  <a:close/>
                  <a:moveTo>
                    <a:pt x="1005447" y="1197661"/>
                  </a:moveTo>
                  <a:cubicBezTo>
                    <a:pt x="1004517" y="1214898"/>
                    <a:pt x="1003490" y="1233190"/>
                    <a:pt x="1002413" y="1252309"/>
                  </a:cubicBezTo>
                  <a:cubicBezTo>
                    <a:pt x="1004713" y="1238986"/>
                    <a:pt x="1007110" y="1225813"/>
                    <a:pt x="1009605" y="1212791"/>
                  </a:cubicBezTo>
                  <a:cubicBezTo>
                    <a:pt x="1008235" y="1207823"/>
                    <a:pt x="1006865" y="1202779"/>
                    <a:pt x="1005447" y="1197661"/>
                  </a:cubicBezTo>
                  <a:close/>
                  <a:moveTo>
                    <a:pt x="487287" y="1197661"/>
                  </a:moveTo>
                  <a:cubicBezTo>
                    <a:pt x="486357" y="1214898"/>
                    <a:pt x="485330" y="1233190"/>
                    <a:pt x="484253" y="1252309"/>
                  </a:cubicBezTo>
                  <a:cubicBezTo>
                    <a:pt x="486553" y="1238986"/>
                    <a:pt x="488950" y="1225813"/>
                    <a:pt x="491445" y="1212791"/>
                  </a:cubicBezTo>
                  <a:cubicBezTo>
                    <a:pt x="490075" y="1207823"/>
                    <a:pt x="488705" y="1202779"/>
                    <a:pt x="487287" y="1197661"/>
                  </a:cubicBezTo>
                  <a:close/>
                  <a:moveTo>
                    <a:pt x="1431369" y="1191753"/>
                  </a:moveTo>
                  <a:lnTo>
                    <a:pt x="1425871" y="1211879"/>
                  </a:lnTo>
                  <a:lnTo>
                    <a:pt x="1440647" y="1241620"/>
                  </a:lnTo>
                  <a:cubicBezTo>
                    <a:pt x="1441332" y="1233641"/>
                    <a:pt x="1442066" y="1225738"/>
                    <a:pt x="1442751" y="1217759"/>
                  </a:cubicBezTo>
                  <a:close/>
                  <a:moveTo>
                    <a:pt x="917113" y="1177461"/>
                  </a:moveTo>
                  <a:lnTo>
                    <a:pt x="911286" y="1198790"/>
                  </a:lnTo>
                  <a:lnTo>
                    <a:pt x="917725" y="1211586"/>
                  </a:lnTo>
                  <a:cubicBezTo>
                    <a:pt x="922813" y="1221823"/>
                    <a:pt x="927755" y="1231759"/>
                    <a:pt x="932647" y="1241620"/>
                  </a:cubicBezTo>
                  <a:cubicBezTo>
                    <a:pt x="933332" y="1233641"/>
                    <a:pt x="934066" y="1225738"/>
                    <a:pt x="934751" y="1217759"/>
                  </a:cubicBezTo>
                  <a:close/>
                  <a:moveTo>
                    <a:pt x="1943273" y="1177460"/>
                  </a:moveTo>
                  <a:lnTo>
                    <a:pt x="1937446" y="1198790"/>
                  </a:lnTo>
                  <a:lnTo>
                    <a:pt x="1943885" y="1211586"/>
                  </a:lnTo>
                  <a:cubicBezTo>
                    <a:pt x="1948974" y="1221823"/>
                    <a:pt x="1953915" y="1231759"/>
                    <a:pt x="1958807" y="1241620"/>
                  </a:cubicBezTo>
                  <a:cubicBezTo>
                    <a:pt x="1959492" y="1233641"/>
                    <a:pt x="1960226" y="1225738"/>
                    <a:pt x="1960911" y="1217759"/>
                  </a:cubicBezTo>
                  <a:close/>
                  <a:moveTo>
                    <a:pt x="1357268" y="1157346"/>
                  </a:moveTo>
                  <a:lnTo>
                    <a:pt x="1354772" y="1187097"/>
                  </a:lnTo>
                  <a:lnTo>
                    <a:pt x="1354785" y="1187198"/>
                  </a:lnTo>
                  <a:lnTo>
                    <a:pt x="1369826" y="1298888"/>
                  </a:lnTo>
                  <a:lnTo>
                    <a:pt x="1374483" y="1280687"/>
                  </a:lnTo>
                  <a:lnTo>
                    <a:pt x="1382761" y="1252222"/>
                  </a:lnTo>
                  <a:lnTo>
                    <a:pt x="1383161" y="1208350"/>
                  </a:lnTo>
                  <a:close/>
                  <a:moveTo>
                    <a:pt x="388851" y="1154379"/>
                  </a:moveTo>
                  <a:cubicBezTo>
                    <a:pt x="388900" y="1166498"/>
                    <a:pt x="388949" y="1178617"/>
                    <a:pt x="388998" y="1190585"/>
                  </a:cubicBezTo>
                  <a:cubicBezTo>
                    <a:pt x="392520" y="1197510"/>
                    <a:pt x="396043" y="1204511"/>
                    <a:pt x="399565" y="1211586"/>
                  </a:cubicBezTo>
                  <a:cubicBezTo>
                    <a:pt x="404653" y="1221823"/>
                    <a:pt x="409595" y="1231759"/>
                    <a:pt x="414487" y="1241620"/>
                  </a:cubicBezTo>
                  <a:cubicBezTo>
                    <a:pt x="415172" y="1233641"/>
                    <a:pt x="415906" y="1225738"/>
                    <a:pt x="416591" y="1217759"/>
                  </a:cubicBezTo>
                  <a:cubicBezTo>
                    <a:pt x="408029" y="1197285"/>
                    <a:pt x="398783" y="1176133"/>
                    <a:pt x="388851" y="1154379"/>
                  </a:cubicBezTo>
                  <a:close/>
                  <a:moveTo>
                    <a:pt x="2015560" y="1143164"/>
                  </a:moveTo>
                  <a:cubicBezTo>
                    <a:pt x="2013162" y="1174853"/>
                    <a:pt x="2010814" y="1206393"/>
                    <a:pt x="2008661" y="1237028"/>
                  </a:cubicBezTo>
                  <a:cubicBezTo>
                    <a:pt x="2012233" y="1209479"/>
                    <a:pt x="2016049" y="1182832"/>
                    <a:pt x="2020158" y="1158143"/>
                  </a:cubicBezTo>
                  <a:cubicBezTo>
                    <a:pt x="2018642" y="1153175"/>
                    <a:pt x="2017125" y="1148207"/>
                    <a:pt x="2015560" y="1143164"/>
                  </a:cubicBezTo>
                  <a:close/>
                  <a:moveTo>
                    <a:pt x="1497400" y="1143164"/>
                  </a:moveTo>
                  <a:cubicBezTo>
                    <a:pt x="1495002" y="1174853"/>
                    <a:pt x="1492654" y="1206393"/>
                    <a:pt x="1490501" y="1237028"/>
                  </a:cubicBezTo>
                  <a:cubicBezTo>
                    <a:pt x="1494073" y="1209479"/>
                    <a:pt x="1497889" y="1182832"/>
                    <a:pt x="1501998" y="1158143"/>
                  </a:cubicBezTo>
                  <a:cubicBezTo>
                    <a:pt x="1500482" y="1153175"/>
                    <a:pt x="1498965" y="1148207"/>
                    <a:pt x="1497400" y="1143164"/>
                  </a:cubicBezTo>
                  <a:close/>
                  <a:moveTo>
                    <a:pt x="989399" y="1143164"/>
                  </a:moveTo>
                  <a:cubicBezTo>
                    <a:pt x="987002" y="1174853"/>
                    <a:pt x="984654" y="1206393"/>
                    <a:pt x="982501" y="1237028"/>
                  </a:cubicBezTo>
                  <a:cubicBezTo>
                    <a:pt x="986073" y="1209479"/>
                    <a:pt x="989889" y="1182832"/>
                    <a:pt x="993998" y="1158143"/>
                  </a:cubicBezTo>
                  <a:cubicBezTo>
                    <a:pt x="992482" y="1153175"/>
                    <a:pt x="990965" y="1148207"/>
                    <a:pt x="989399" y="1143164"/>
                  </a:cubicBezTo>
                  <a:close/>
                  <a:moveTo>
                    <a:pt x="471239" y="1143164"/>
                  </a:moveTo>
                  <a:cubicBezTo>
                    <a:pt x="468842" y="1174853"/>
                    <a:pt x="466494" y="1206393"/>
                    <a:pt x="464341" y="1237028"/>
                  </a:cubicBezTo>
                  <a:cubicBezTo>
                    <a:pt x="467913" y="1209479"/>
                    <a:pt x="471729" y="1182832"/>
                    <a:pt x="475838" y="1158143"/>
                  </a:cubicBezTo>
                  <a:cubicBezTo>
                    <a:pt x="474322" y="1153175"/>
                    <a:pt x="472805" y="1148207"/>
                    <a:pt x="471239" y="1143164"/>
                  </a:cubicBezTo>
                  <a:close/>
                  <a:moveTo>
                    <a:pt x="1867447" y="1141626"/>
                  </a:moveTo>
                  <a:lnTo>
                    <a:pt x="1867114" y="1143860"/>
                  </a:lnTo>
                  <a:lnTo>
                    <a:pt x="1872945" y="1187198"/>
                  </a:lnTo>
                  <a:lnTo>
                    <a:pt x="1884569" y="1273515"/>
                  </a:lnTo>
                  <a:lnTo>
                    <a:pt x="1901250" y="1216153"/>
                  </a:lnTo>
                  <a:lnTo>
                    <a:pt x="1901321" y="1208350"/>
                  </a:lnTo>
                  <a:close/>
                  <a:moveTo>
                    <a:pt x="841287" y="1141626"/>
                  </a:moveTo>
                  <a:lnTo>
                    <a:pt x="840954" y="1143859"/>
                  </a:lnTo>
                  <a:lnTo>
                    <a:pt x="846785" y="1187198"/>
                  </a:lnTo>
                  <a:lnTo>
                    <a:pt x="858409" y="1273515"/>
                  </a:lnTo>
                  <a:lnTo>
                    <a:pt x="875090" y="1216153"/>
                  </a:lnTo>
                  <a:lnTo>
                    <a:pt x="875161" y="1208350"/>
                  </a:lnTo>
                  <a:close/>
                  <a:moveTo>
                    <a:pt x="2065462" y="1140454"/>
                  </a:moveTo>
                  <a:cubicBezTo>
                    <a:pt x="2064435" y="1145572"/>
                    <a:pt x="2063505" y="1150616"/>
                    <a:pt x="2062527" y="1155659"/>
                  </a:cubicBezTo>
                  <a:cubicBezTo>
                    <a:pt x="2065952" y="1164993"/>
                    <a:pt x="2069279" y="1174402"/>
                    <a:pt x="2072556" y="1183811"/>
                  </a:cubicBezTo>
                  <a:cubicBezTo>
                    <a:pt x="2070208" y="1169509"/>
                    <a:pt x="2067860" y="1154981"/>
                    <a:pt x="2065462" y="1140454"/>
                  </a:cubicBezTo>
                  <a:close/>
                  <a:moveTo>
                    <a:pt x="1547302" y="1140454"/>
                  </a:moveTo>
                  <a:cubicBezTo>
                    <a:pt x="1546275" y="1145572"/>
                    <a:pt x="1545345" y="1150616"/>
                    <a:pt x="1544367" y="1155659"/>
                  </a:cubicBezTo>
                  <a:cubicBezTo>
                    <a:pt x="1547792" y="1164993"/>
                    <a:pt x="1551119" y="1174402"/>
                    <a:pt x="1554396" y="1183811"/>
                  </a:cubicBezTo>
                  <a:cubicBezTo>
                    <a:pt x="1552048" y="1169509"/>
                    <a:pt x="1549700" y="1154981"/>
                    <a:pt x="1547302" y="1140454"/>
                  </a:cubicBezTo>
                  <a:close/>
                  <a:moveTo>
                    <a:pt x="1039302" y="1140454"/>
                  </a:moveTo>
                  <a:cubicBezTo>
                    <a:pt x="1038275" y="1145572"/>
                    <a:pt x="1037345" y="1150616"/>
                    <a:pt x="1036367" y="1155659"/>
                  </a:cubicBezTo>
                  <a:cubicBezTo>
                    <a:pt x="1039792" y="1164993"/>
                    <a:pt x="1043118" y="1174402"/>
                    <a:pt x="1046396" y="1183811"/>
                  </a:cubicBezTo>
                  <a:cubicBezTo>
                    <a:pt x="1044048" y="1169509"/>
                    <a:pt x="1041700" y="1154981"/>
                    <a:pt x="1039302" y="1140454"/>
                  </a:cubicBezTo>
                  <a:close/>
                  <a:moveTo>
                    <a:pt x="521142" y="1140454"/>
                  </a:moveTo>
                  <a:cubicBezTo>
                    <a:pt x="520115" y="1145572"/>
                    <a:pt x="519185" y="1150616"/>
                    <a:pt x="518207" y="1155659"/>
                  </a:cubicBezTo>
                  <a:cubicBezTo>
                    <a:pt x="521632" y="1164993"/>
                    <a:pt x="524958" y="1174402"/>
                    <a:pt x="528236" y="1183811"/>
                  </a:cubicBezTo>
                  <a:cubicBezTo>
                    <a:pt x="525888" y="1169509"/>
                    <a:pt x="523540" y="1154981"/>
                    <a:pt x="521142" y="1140454"/>
                  </a:cubicBezTo>
                  <a:close/>
                  <a:moveTo>
                    <a:pt x="322265" y="1139927"/>
                  </a:moveTo>
                  <a:cubicBezTo>
                    <a:pt x="324613" y="1155584"/>
                    <a:pt x="326766" y="1171391"/>
                    <a:pt x="328625" y="1187198"/>
                  </a:cubicBezTo>
                  <a:cubicBezTo>
                    <a:pt x="334153" y="1234018"/>
                    <a:pt x="340905" y="1283472"/>
                    <a:pt x="348097" y="1331797"/>
                  </a:cubicBezTo>
                  <a:cubicBezTo>
                    <a:pt x="350592" y="1333453"/>
                    <a:pt x="353185" y="1335184"/>
                    <a:pt x="355827" y="1336990"/>
                  </a:cubicBezTo>
                  <a:cubicBezTo>
                    <a:pt x="356023" y="1297021"/>
                    <a:pt x="356414" y="1253814"/>
                    <a:pt x="357001" y="1208350"/>
                  </a:cubicBezTo>
                  <a:cubicBezTo>
                    <a:pt x="345749" y="1185768"/>
                    <a:pt x="334202" y="1162885"/>
                    <a:pt x="322265" y="1139927"/>
                  </a:cubicBezTo>
                  <a:close/>
                  <a:moveTo>
                    <a:pt x="1147350" y="1131828"/>
                  </a:moveTo>
                  <a:lnTo>
                    <a:pt x="1149547" y="1282615"/>
                  </a:lnTo>
                  <a:cubicBezTo>
                    <a:pt x="1150532" y="1331778"/>
                    <a:pt x="1151755" y="1377826"/>
                    <a:pt x="1153247" y="1419640"/>
                  </a:cubicBezTo>
                  <a:cubicBezTo>
                    <a:pt x="1157076" y="1381477"/>
                    <a:pt x="1161295" y="1339724"/>
                    <a:pt x="1165809" y="1295537"/>
                  </a:cubicBezTo>
                  <a:lnTo>
                    <a:pt x="1176802" y="1189119"/>
                  </a:lnTo>
                  <a:close/>
                  <a:moveTo>
                    <a:pt x="1451649" y="1121235"/>
                  </a:moveTo>
                  <a:lnTo>
                    <a:pt x="1445430" y="1140285"/>
                  </a:lnTo>
                  <a:lnTo>
                    <a:pt x="1434135" y="1181629"/>
                  </a:lnTo>
                  <a:lnTo>
                    <a:pt x="1444268" y="1201123"/>
                  </a:lnTo>
                  <a:close/>
                  <a:moveTo>
                    <a:pt x="1658610" y="1118406"/>
                  </a:moveTo>
                  <a:lnTo>
                    <a:pt x="1655278" y="1126905"/>
                  </a:lnTo>
                  <a:cubicBezTo>
                    <a:pt x="1656355" y="1235448"/>
                    <a:pt x="1658263" y="1336012"/>
                    <a:pt x="1661247" y="1419640"/>
                  </a:cubicBezTo>
                  <a:cubicBezTo>
                    <a:pt x="1665076" y="1381477"/>
                    <a:pt x="1669295" y="1339724"/>
                    <a:pt x="1673809" y="1295537"/>
                  </a:cubicBezTo>
                  <a:lnTo>
                    <a:pt x="1686502" y="1172662"/>
                  </a:lnTo>
                  <a:close/>
                  <a:moveTo>
                    <a:pt x="632450" y="1118406"/>
                  </a:moveTo>
                  <a:lnTo>
                    <a:pt x="629118" y="1126905"/>
                  </a:lnTo>
                  <a:cubicBezTo>
                    <a:pt x="630195" y="1235448"/>
                    <a:pt x="632103" y="1336012"/>
                    <a:pt x="635087" y="1419640"/>
                  </a:cubicBezTo>
                  <a:cubicBezTo>
                    <a:pt x="638915" y="1381477"/>
                    <a:pt x="643135" y="1339724"/>
                    <a:pt x="647649" y="1295537"/>
                  </a:cubicBezTo>
                  <a:lnTo>
                    <a:pt x="660341" y="1172662"/>
                  </a:lnTo>
                  <a:close/>
                  <a:moveTo>
                    <a:pt x="1320917" y="1109188"/>
                  </a:moveTo>
                  <a:lnTo>
                    <a:pt x="1309722" y="1183692"/>
                  </a:lnTo>
                  <a:lnTo>
                    <a:pt x="1324572" y="1227756"/>
                  </a:lnTo>
                  <a:lnTo>
                    <a:pt x="1331121" y="1180522"/>
                  </a:lnTo>
                  <a:lnTo>
                    <a:pt x="1331215" y="1180004"/>
                  </a:lnTo>
                  <a:close/>
                  <a:moveTo>
                    <a:pt x="743616" y="1085010"/>
                  </a:moveTo>
                  <a:lnTo>
                    <a:pt x="741840" y="1104925"/>
                  </a:lnTo>
                  <a:lnTo>
                    <a:pt x="744789" y="1088163"/>
                  </a:lnTo>
                  <a:close/>
                  <a:moveTo>
                    <a:pt x="1769776" y="1085010"/>
                  </a:moveTo>
                  <a:lnTo>
                    <a:pt x="1768000" y="1104925"/>
                  </a:lnTo>
                  <a:lnTo>
                    <a:pt x="1770949" y="1088162"/>
                  </a:lnTo>
                  <a:close/>
                  <a:moveTo>
                    <a:pt x="947092" y="1083971"/>
                  </a:moveTo>
                  <a:lnTo>
                    <a:pt x="927269" y="1140285"/>
                  </a:lnTo>
                  <a:lnTo>
                    <a:pt x="919475" y="1168817"/>
                  </a:lnTo>
                  <a:lnTo>
                    <a:pt x="936268" y="1201123"/>
                  </a:lnTo>
                  <a:close/>
                  <a:moveTo>
                    <a:pt x="807455" y="1077917"/>
                  </a:moveTo>
                  <a:lnTo>
                    <a:pt x="794695" y="1162841"/>
                  </a:lnTo>
                  <a:lnTo>
                    <a:pt x="809374" y="1206397"/>
                  </a:lnTo>
                  <a:lnTo>
                    <a:pt x="812961" y="1180522"/>
                  </a:lnTo>
                  <a:lnTo>
                    <a:pt x="818712" y="1149039"/>
                  </a:lnTo>
                  <a:lnTo>
                    <a:pt x="808673" y="1080010"/>
                  </a:lnTo>
                  <a:close/>
                  <a:moveTo>
                    <a:pt x="1833615" y="1077916"/>
                  </a:moveTo>
                  <a:lnTo>
                    <a:pt x="1820855" y="1162841"/>
                  </a:lnTo>
                  <a:lnTo>
                    <a:pt x="1835534" y="1206396"/>
                  </a:lnTo>
                  <a:lnTo>
                    <a:pt x="1839121" y="1180522"/>
                  </a:lnTo>
                  <a:lnTo>
                    <a:pt x="1844872" y="1149038"/>
                  </a:lnTo>
                  <a:lnTo>
                    <a:pt x="1834833" y="1080010"/>
                  </a:lnTo>
                  <a:close/>
                  <a:moveTo>
                    <a:pt x="1973819" y="1077832"/>
                  </a:moveTo>
                  <a:lnTo>
                    <a:pt x="1953430" y="1140285"/>
                  </a:lnTo>
                  <a:lnTo>
                    <a:pt x="1945635" y="1168817"/>
                  </a:lnTo>
                  <a:lnTo>
                    <a:pt x="1962428" y="1201123"/>
                  </a:lnTo>
                  <a:close/>
                  <a:moveTo>
                    <a:pt x="1470346" y="1063966"/>
                  </a:moveTo>
                  <a:lnTo>
                    <a:pt x="1455742" y="1108697"/>
                  </a:lnTo>
                  <a:lnTo>
                    <a:pt x="1454072" y="1149204"/>
                  </a:lnTo>
                  <a:cubicBezTo>
                    <a:pt x="1453270" y="1169457"/>
                    <a:pt x="1452414" y="1191978"/>
                    <a:pt x="1451557" y="1216027"/>
                  </a:cubicBezTo>
                  <a:cubicBezTo>
                    <a:pt x="1454150" y="1221296"/>
                    <a:pt x="1456743" y="1226716"/>
                    <a:pt x="1459385" y="1232362"/>
                  </a:cubicBezTo>
                  <a:cubicBezTo>
                    <a:pt x="1464571" y="1183585"/>
                    <a:pt x="1470344" y="1132324"/>
                    <a:pt x="1476656" y="1080161"/>
                  </a:cubicBezTo>
                  <a:close/>
                  <a:moveTo>
                    <a:pt x="958032" y="1052893"/>
                  </a:moveTo>
                  <a:lnTo>
                    <a:pt x="949041" y="1078435"/>
                  </a:lnTo>
                  <a:lnTo>
                    <a:pt x="948266" y="1095987"/>
                  </a:lnTo>
                  <a:cubicBezTo>
                    <a:pt x="946982" y="1125945"/>
                    <a:pt x="945270" y="1167928"/>
                    <a:pt x="943557" y="1216027"/>
                  </a:cubicBezTo>
                  <a:cubicBezTo>
                    <a:pt x="946150" y="1221296"/>
                    <a:pt x="948743" y="1226716"/>
                    <a:pt x="951385" y="1232362"/>
                  </a:cubicBezTo>
                  <a:cubicBezTo>
                    <a:pt x="956571" y="1183585"/>
                    <a:pt x="962344" y="1132324"/>
                    <a:pt x="968656" y="1080161"/>
                  </a:cubicBezTo>
                  <a:close/>
                  <a:moveTo>
                    <a:pt x="1983087" y="1050056"/>
                  </a:moveTo>
                  <a:lnTo>
                    <a:pt x="1981645" y="1053861"/>
                  </a:lnTo>
                  <a:lnTo>
                    <a:pt x="1975447" y="1072846"/>
                  </a:lnTo>
                  <a:lnTo>
                    <a:pt x="1974426" y="1095987"/>
                  </a:lnTo>
                  <a:cubicBezTo>
                    <a:pt x="1973142" y="1125945"/>
                    <a:pt x="1971430" y="1167928"/>
                    <a:pt x="1969717" y="1216027"/>
                  </a:cubicBezTo>
                  <a:cubicBezTo>
                    <a:pt x="1972310" y="1221296"/>
                    <a:pt x="1974903" y="1226716"/>
                    <a:pt x="1977545" y="1232362"/>
                  </a:cubicBezTo>
                  <a:cubicBezTo>
                    <a:pt x="1982731" y="1183585"/>
                    <a:pt x="1988504" y="1132324"/>
                    <a:pt x="1994816" y="1080161"/>
                  </a:cubicBezTo>
                  <a:close/>
                  <a:moveTo>
                    <a:pt x="1295296" y="1043261"/>
                  </a:moveTo>
                  <a:lnTo>
                    <a:pt x="1290040" y="1123442"/>
                  </a:lnTo>
                  <a:lnTo>
                    <a:pt x="1304874" y="1059727"/>
                  </a:lnTo>
                  <a:close/>
                  <a:moveTo>
                    <a:pt x="778164" y="1027563"/>
                  </a:moveTo>
                  <a:lnTo>
                    <a:pt x="777877" y="1031966"/>
                  </a:lnTo>
                  <a:lnTo>
                    <a:pt x="772951" y="1107106"/>
                  </a:lnTo>
                  <a:lnTo>
                    <a:pt x="774698" y="1111335"/>
                  </a:lnTo>
                  <a:lnTo>
                    <a:pt x="789618" y="1047253"/>
                  </a:lnTo>
                  <a:close/>
                  <a:moveTo>
                    <a:pt x="1804324" y="1027562"/>
                  </a:moveTo>
                  <a:lnTo>
                    <a:pt x="1804037" y="1031966"/>
                  </a:lnTo>
                  <a:lnTo>
                    <a:pt x="1799111" y="1107106"/>
                  </a:lnTo>
                  <a:lnTo>
                    <a:pt x="1800859" y="1111335"/>
                  </a:lnTo>
                  <a:lnTo>
                    <a:pt x="1815778" y="1047253"/>
                  </a:lnTo>
                  <a:close/>
                  <a:moveTo>
                    <a:pt x="1087102" y="1020738"/>
                  </a:moveTo>
                  <a:lnTo>
                    <a:pt x="1067825" y="1122087"/>
                  </a:lnTo>
                  <a:cubicBezTo>
                    <a:pt x="1074675" y="1165896"/>
                    <a:pt x="1082209" y="1210307"/>
                    <a:pt x="1089939" y="1253664"/>
                  </a:cubicBezTo>
                  <a:cubicBezTo>
                    <a:pt x="1092190" y="1246212"/>
                    <a:pt x="1094489" y="1238835"/>
                    <a:pt x="1096740" y="1231759"/>
                  </a:cubicBezTo>
                  <a:cubicBezTo>
                    <a:pt x="1097058" y="1182192"/>
                    <a:pt x="1097608" y="1128786"/>
                    <a:pt x="1098446" y="1072596"/>
                  </a:cubicBezTo>
                  <a:lnTo>
                    <a:pt x="1099079" y="1040161"/>
                  </a:lnTo>
                  <a:close/>
                  <a:moveTo>
                    <a:pt x="1269458" y="998842"/>
                  </a:moveTo>
                  <a:lnTo>
                    <a:pt x="1263558" y="1065020"/>
                  </a:lnTo>
                  <a:lnTo>
                    <a:pt x="1265986" y="1070896"/>
                  </a:lnTo>
                  <a:lnTo>
                    <a:pt x="1276524" y="1010990"/>
                  </a:lnTo>
                  <a:close/>
                  <a:moveTo>
                    <a:pt x="1073567" y="998787"/>
                  </a:moveTo>
                  <a:lnTo>
                    <a:pt x="1057845" y="1055471"/>
                  </a:lnTo>
                  <a:cubicBezTo>
                    <a:pt x="1060046" y="1070977"/>
                    <a:pt x="1062346" y="1086709"/>
                    <a:pt x="1064792" y="1102516"/>
                  </a:cubicBezTo>
                  <a:cubicBezTo>
                    <a:pt x="1071691" y="1072294"/>
                    <a:pt x="1077843" y="1048828"/>
                    <a:pt x="1082270" y="1032918"/>
                  </a:cubicBezTo>
                  <a:lnTo>
                    <a:pt x="1086207" y="1019285"/>
                  </a:lnTo>
                  <a:close/>
                  <a:moveTo>
                    <a:pt x="980153" y="990050"/>
                  </a:moveTo>
                  <a:lnTo>
                    <a:pt x="975416" y="1003507"/>
                  </a:lnTo>
                  <a:lnTo>
                    <a:pt x="977658" y="1008275"/>
                  </a:lnTo>
                  <a:close/>
                  <a:moveTo>
                    <a:pt x="2006589" y="988033"/>
                  </a:moveTo>
                  <a:lnTo>
                    <a:pt x="2001105" y="1002505"/>
                  </a:lnTo>
                  <a:lnTo>
                    <a:pt x="2003818" y="1008275"/>
                  </a:lnTo>
                  <a:close/>
                  <a:moveTo>
                    <a:pt x="558559" y="987422"/>
                  </a:moveTo>
                  <a:lnTo>
                    <a:pt x="539685" y="1055471"/>
                  </a:lnTo>
                  <a:cubicBezTo>
                    <a:pt x="541886" y="1070977"/>
                    <a:pt x="544186" y="1086709"/>
                    <a:pt x="546632" y="1102516"/>
                  </a:cubicBezTo>
                  <a:cubicBezTo>
                    <a:pt x="560429" y="1042073"/>
                    <a:pt x="571241" y="1008652"/>
                    <a:pt x="571241" y="1008652"/>
                  </a:cubicBezTo>
                  <a:cubicBezTo>
                    <a:pt x="562777" y="1048245"/>
                    <a:pt x="555683" y="1086107"/>
                    <a:pt x="549665" y="1122087"/>
                  </a:cubicBezTo>
                  <a:cubicBezTo>
                    <a:pt x="556515" y="1165896"/>
                    <a:pt x="564049" y="1210307"/>
                    <a:pt x="571779" y="1253664"/>
                  </a:cubicBezTo>
                  <a:cubicBezTo>
                    <a:pt x="574030" y="1246212"/>
                    <a:pt x="576329" y="1238835"/>
                    <a:pt x="578580" y="1231759"/>
                  </a:cubicBezTo>
                  <a:cubicBezTo>
                    <a:pt x="578898" y="1182192"/>
                    <a:pt x="579448" y="1128786"/>
                    <a:pt x="580286" y="1072596"/>
                  </a:cubicBezTo>
                  <a:lnTo>
                    <a:pt x="581230" y="1024189"/>
                  </a:lnTo>
                  <a:close/>
                  <a:moveTo>
                    <a:pt x="1584719" y="987422"/>
                  </a:moveTo>
                  <a:lnTo>
                    <a:pt x="1565845" y="1055471"/>
                  </a:lnTo>
                  <a:cubicBezTo>
                    <a:pt x="1568046" y="1070977"/>
                    <a:pt x="1570346" y="1086709"/>
                    <a:pt x="1572792" y="1102516"/>
                  </a:cubicBezTo>
                  <a:cubicBezTo>
                    <a:pt x="1586589" y="1042073"/>
                    <a:pt x="1597401" y="1008652"/>
                    <a:pt x="1597401" y="1008652"/>
                  </a:cubicBezTo>
                  <a:cubicBezTo>
                    <a:pt x="1588937" y="1048245"/>
                    <a:pt x="1581843" y="1086107"/>
                    <a:pt x="1575825" y="1122087"/>
                  </a:cubicBezTo>
                  <a:cubicBezTo>
                    <a:pt x="1582675" y="1165896"/>
                    <a:pt x="1590209" y="1210307"/>
                    <a:pt x="1597939" y="1253664"/>
                  </a:cubicBezTo>
                  <a:cubicBezTo>
                    <a:pt x="1600190" y="1246212"/>
                    <a:pt x="1602489" y="1238835"/>
                    <a:pt x="1604740" y="1231759"/>
                  </a:cubicBezTo>
                  <a:cubicBezTo>
                    <a:pt x="1605058" y="1182192"/>
                    <a:pt x="1605608" y="1128786"/>
                    <a:pt x="1606446" y="1072596"/>
                  </a:cubicBezTo>
                  <a:lnTo>
                    <a:pt x="1607390" y="1024189"/>
                  </a:lnTo>
                  <a:close/>
                  <a:moveTo>
                    <a:pt x="752648" y="983698"/>
                  </a:moveTo>
                  <a:lnTo>
                    <a:pt x="747201" y="1044798"/>
                  </a:lnTo>
                  <a:lnTo>
                    <a:pt x="750860" y="1053652"/>
                  </a:lnTo>
                  <a:lnTo>
                    <a:pt x="760723" y="997580"/>
                  </a:lnTo>
                  <a:close/>
                  <a:moveTo>
                    <a:pt x="1778808" y="983697"/>
                  </a:moveTo>
                  <a:lnTo>
                    <a:pt x="1773361" y="1044798"/>
                  </a:lnTo>
                  <a:lnTo>
                    <a:pt x="1777020" y="1053652"/>
                  </a:lnTo>
                  <a:lnTo>
                    <a:pt x="1786883" y="997580"/>
                  </a:lnTo>
                  <a:close/>
                  <a:moveTo>
                    <a:pt x="1299677" y="976219"/>
                  </a:moveTo>
                  <a:lnTo>
                    <a:pt x="1298873" y="988525"/>
                  </a:lnTo>
                  <a:lnTo>
                    <a:pt x="1302925" y="994425"/>
                  </a:lnTo>
                  <a:close/>
                  <a:moveTo>
                    <a:pt x="1206233" y="971922"/>
                  </a:moveTo>
                  <a:lnTo>
                    <a:pt x="1205768" y="981507"/>
                  </a:lnTo>
                  <a:cubicBezTo>
                    <a:pt x="1204080" y="1017237"/>
                    <a:pt x="1202202" y="1059148"/>
                    <a:pt x="1200368" y="1104484"/>
                  </a:cubicBezTo>
                  <a:lnTo>
                    <a:pt x="1197579" y="1182293"/>
                  </a:lnTo>
                  <a:lnTo>
                    <a:pt x="1202013" y="1190776"/>
                  </a:lnTo>
                  <a:lnTo>
                    <a:pt x="1206612" y="1152000"/>
                  </a:lnTo>
                  <a:cubicBezTo>
                    <a:pt x="1210672" y="1118712"/>
                    <a:pt x="1214994" y="1084258"/>
                    <a:pt x="1219570" y="1048987"/>
                  </a:cubicBezTo>
                  <a:lnTo>
                    <a:pt x="1224483" y="1013687"/>
                  </a:lnTo>
                  <a:close/>
                  <a:moveTo>
                    <a:pt x="1388110" y="963872"/>
                  </a:moveTo>
                  <a:lnTo>
                    <a:pt x="1381270" y="995423"/>
                  </a:lnTo>
                  <a:lnTo>
                    <a:pt x="1365710" y="1099670"/>
                  </a:lnTo>
                  <a:lnTo>
                    <a:pt x="1384286" y="1131948"/>
                  </a:lnTo>
                  <a:cubicBezTo>
                    <a:pt x="1385020" y="1089909"/>
                    <a:pt x="1385913" y="1046457"/>
                    <a:pt x="1387002" y="1002207"/>
                  </a:cubicBezTo>
                  <a:close/>
                  <a:moveTo>
                    <a:pt x="1715249" y="950996"/>
                  </a:moveTo>
                  <a:lnTo>
                    <a:pt x="1713768" y="981507"/>
                  </a:lnTo>
                  <a:cubicBezTo>
                    <a:pt x="1712080" y="1017237"/>
                    <a:pt x="1710202" y="1059148"/>
                    <a:pt x="1708368" y="1104484"/>
                  </a:cubicBezTo>
                  <a:lnTo>
                    <a:pt x="1706231" y="1164102"/>
                  </a:lnTo>
                  <a:lnTo>
                    <a:pt x="1711892" y="1174932"/>
                  </a:lnTo>
                  <a:lnTo>
                    <a:pt x="1714612" y="1152000"/>
                  </a:lnTo>
                  <a:cubicBezTo>
                    <a:pt x="1718672" y="1118712"/>
                    <a:pt x="1722994" y="1084258"/>
                    <a:pt x="1727570" y="1048987"/>
                  </a:cubicBezTo>
                  <a:lnTo>
                    <a:pt x="1734938" y="996053"/>
                  </a:lnTo>
                  <a:close/>
                  <a:moveTo>
                    <a:pt x="689089" y="950996"/>
                  </a:moveTo>
                  <a:lnTo>
                    <a:pt x="687607" y="981507"/>
                  </a:lnTo>
                  <a:cubicBezTo>
                    <a:pt x="685920" y="1017237"/>
                    <a:pt x="684042" y="1059148"/>
                    <a:pt x="682207" y="1104484"/>
                  </a:cubicBezTo>
                  <a:lnTo>
                    <a:pt x="680071" y="1164102"/>
                  </a:lnTo>
                  <a:lnTo>
                    <a:pt x="685732" y="1174932"/>
                  </a:lnTo>
                  <a:lnTo>
                    <a:pt x="688452" y="1152000"/>
                  </a:lnTo>
                  <a:cubicBezTo>
                    <a:pt x="692512" y="1118712"/>
                    <a:pt x="696834" y="1084258"/>
                    <a:pt x="701409" y="1048987"/>
                  </a:cubicBezTo>
                  <a:lnTo>
                    <a:pt x="708778" y="996053"/>
                  </a:lnTo>
                  <a:close/>
                  <a:moveTo>
                    <a:pt x="1514699" y="949889"/>
                  </a:moveTo>
                  <a:lnTo>
                    <a:pt x="1512368" y="955022"/>
                  </a:lnTo>
                  <a:lnTo>
                    <a:pt x="1504445" y="1052611"/>
                  </a:lnTo>
                  <a:cubicBezTo>
                    <a:pt x="1508652" y="1062697"/>
                    <a:pt x="1512811" y="1072859"/>
                    <a:pt x="1516871" y="1083171"/>
                  </a:cubicBezTo>
                  <a:cubicBezTo>
                    <a:pt x="1518095" y="1078128"/>
                    <a:pt x="1519318" y="1073386"/>
                    <a:pt x="1520590" y="1068794"/>
                  </a:cubicBezTo>
                  <a:cubicBezTo>
                    <a:pt x="1520590" y="1068794"/>
                    <a:pt x="1520198" y="1076397"/>
                    <a:pt x="1519416" y="1089720"/>
                  </a:cubicBezTo>
                  <a:cubicBezTo>
                    <a:pt x="1524797" y="1103194"/>
                    <a:pt x="1530032" y="1116894"/>
                    <a:pt x="1535169" y="1130593"/>
                  </a:cubicBezTo>
                  <a:cubicBezTo>
                    <a:pt x="1537224" y="1121862"/>
                    <a:pt x="1539279" y="1113280"/>
                    <a:pt x="1541383" y="1104775"/>
                  </a:cubicBezTo>
                  <a:close/>
                  <a:moveTo>
                    <a:pt x="1037708" y="948262"/>
                  </a:moveTo>
                  <a:lnTo>
                    <a:pt x="1053931" y="1027846"/>
                  </a:lnTo>
                  <a:lnTo>
                    <a:pt x="1066364" y="987105"/>
                  </a:lnTo>
                  <a:lnTo>
                    <a:pt x="1066198" y="986836"/>
                  </a:lnTo>
                  <a:close/>
                  <a:moveTo>
                    <a:pt x="2031558" y="942337"/>
                  </a:moveTo>
                  <a:cubicBezTo>
                    <a:pt x="2028622" y="977639"/>
                    <a:pt x="2025638" y="1014749"/>
                    <a:pt x="2022605" y="1052611"/>
                  </a:cubicBezTo>
                  <a:cubicBezTo>
                    <a:pt x="2026812" y="1062697"/>
                    <a:pt x="2030971" y="1072859"/>
                    <a:pt x="2035031" y="1083171"/>
                  </a:cubicBezTo>
                  <a:cubicBezTo>
                    <a:pt x="2036255" y="1078128"/>
                    <a:pt x="2037478" y="1073386"/>
                    <a:pt x="2038750" y="1068794"/>
                  </a:cubicBezTo>
                  <a:cubicBezTo>
                    <a:pt x="2038750" y="1068794"/>
                    <a:pt x="2038358" y="1076397"/>
                    <a:pt x="2037576" y="1089720"/>
                  </a:cubicBezTo>
                  <a:cubicBezTo>
                    <a:pt x="2042957" y="1103194"/>
                    <a:pt x="2048192" y="1116894"/>
                    <a:pt x="2053329" y="1130593"/>
                  </a:cubicBezTo>
                  <a:cubicBezTo>
                    <a:pt x="2055384" y="1121862"/>
                    <a:pt x="2057439" y="1113280"/>
                    <a:pt x="2059543" y="1104775"/>
                  </a:cubicBezTo>
                  <a:cubicBezTo>
                    <a:pt x="2050589" y="1050955"/>
                    <a:pt x="2041196" y="996156"/>
                    <a:pt x="2031558" y="942337"/>
                  </a:cubicBezTo>
                  <a:close/>
                  <a:moveTo>
                    <a:pt x="1005398" y="942337"/>
                  </a:moveTo>
                  <a:cubicBezTo>
                    <a:pt x="1002462" y="977639"/>
                    <a:pt x="999478" y="1014749"/>
                    <a:pt x="996445" y="1052611"/>
                  </a:cubicBezTo>
                  <a:cubicBezTo>
                    <a:pt x="1000652" y="1062697"/>
                    <a:pt x="1004811" y="1072859"/>
                    <a:pt x="1008871" y="1083171"/>
                  </a:cubicBezTo>
                  <a:cubicBezTo>
                    <a:pt x="1010094" y="1078128"/>
                    <a:pt x="1011318" y="1073386"/>
                    <a:pt x="1012590" y="1068794"/>
                  </a:cubicBezTo>
                  <a:cubicBezTo>
                    <a:pt x="1012590" y="1068794"/>
                    <a:pt x="1012198" y="1076397"/>
                    <a:pt x="1011415" y="1089720"/>
                  </a:cubicBezTo>
                  <a:cubicBezTo>
                    <a:pt x="1016797" y="1103194"/>
                    <a:pt x="1022032" y="1116894"/>
                    <a:pt x="1027169" y="1130593"/>
                  </a:cubicBezTo>
                  <a:cubicBezTo>
                    <a:pt x="1029224" y="1121862"/>
                    <a:pt x="1031279" y="1113280"/>
                    <a:pt x="1033382" y="1104775"/>
                  </a:cubicBezTo>
                  <a:cubicBezTo>
                    <a:pt x="1024429" y="1050955"/>
                    <a:pt x="1015036" y="996156"/>
                    <a:pt x="1005398" y="942337"/>
                  </a:cubicBezTo>
                  <a:close/>
                  <a:moveTo>
                    <a:pt x="487238" y="942337"/>
                  </a:moveTo>
                  <a:cubicBezTo>
                    <a:pt x="484302" y="977639"/>
                    <a:pt x="481318" y="1014749"/>
                    <a:pt x="478285" y="1052611"/>
                  </a:cubicBezTo>
                  <a:cubicBezTo>
                    <a:pt x="482492" y="1062697"/>
                    <a:pt x="486651" y="1072859"/>
                    <a:pt x="490711" y="1083171"/>
                  </a:cubicBezTo>
                  <a:cubicBezTo>
                    <a:pt x="491934" y="1078128"/>
                    <a:pt x="493158" y="1073386"/>
                    <a:pt x="494430" y="1068794"/>
                  </a:cubicBezTo>
                  <a:cubicBezTo>
                    <a:pt x="494430" y="1068794"/>
                    <a:pt x="494038" y="1076397"/>
                    <a:pt x="493255" y="1089720"/>
                  </a:cubicBezTo>
                  <a:cubicBezTo>
                    <a:pt x="498637" y="1103194"/>
                    <a:pt x="503872" y="1116894"/>
                    <a:pt x="509009" y="1130593"/>
                  </a:cubicBezTo>
                  <a:cubicBezTo>
                    <a:pt x="511064" y="1121862"/>
                    <a:pt x="513119" y="1113280"/>
                    <a:pt x="515222" y="1104775"/>
                  </a:cubicBezTo>
                  <a:cubicBezTo>
                    <a:pt x="506269" y="1050955"/>
                    <a:pt x="496876" y="996156"/>
                    <a:pt x="487238" y="942337"/>
                  </a:cubicBezTo>
                  <a:close/>
                  <a:moveTo>
                    <a:pt x="784236" y="934517"/>
                  </a:moveTo>
                  <a:lnTo>
                    <a:pt x="782723" y="957758"/>
                  </a:lnTo>
                  <a:lnTo>
                    <a:pt x="781596" y="975014"/>
                  </a:lnTo>
                  <a:lnTo>
                    <a:pt x="794925" y="994425"/>
                  </a:lnTo>
                  <a:close/>
                  <a:moveTo>
                    <a:pt x="1810396" y="934517"/>
                  </a:moveTo>
                  <a:lnTo>
                    <a:pt x="1808883" y="957758"/>
                  </a:lnTo>
                  <a:lnTo>
                    <a:pt x="1807756" y="975014"/>
                  </a:lnTo>
                  <a:lnTo>
                    <a:pt x="1821085" y="994425"/>
                  </a:lnTo>
                  <a:close/>
                  <a:moveTo>
                    <a:pt x="1933171" y="921938"/>
                  </a:moveTo>
                  <a:lnTo>
                    <a:pt x="1933128" y="1118725"/>
                  </a:lnTo>
                  <a:lnTo>
                    <a:pt x="1948684" y="1075601"/>
                  </a:lnTo>
                  <a:lnTo>
                    <a:pt x="1972071" y="1021781"/>
                  </a:lnTo>
                  <a:close/>
                  <a:moveTo>
                    <a:pt x="1415011" y="921938"/>
                  </a:moveTo>
                  <a:cubicBezTo>
                    <a:pt x="1414766" y="995780"/>
                    <a:pt x="1414717" y="1071354"/>
                    <a:pt x="1414962" y="1144744"/>
                  </a:cubicBezTo>
                  <a:lnTo>
                    <a:pt x="1415423" y="1145630"/>
                  </a:lnTo>
                  <a:lnTo>
                    <a:pt x="1440684" y="1075601"/>
                  </a:lnTo>
                  <a:lnTo>
                    <a:pt x="1458714" y="1034109"/>
                  </a:lnTo>
                  <a:close/>
                  <a:moveTo>
                    <a:pt x="907011" y="921938"/>
                  </a:moveTo>
                  <a:lnTo>
                    <a:pt x="906968" y="1118726"/>
                  </a:lnTo>
                  <a:lnTo>
                    <a:pt x="922524" y="1075601"/>
                  </a:lnTo>
                  <a:lnTo>
                    <a:pt x="945911" y="1021782"/>
                  </a:lnTo>
                  <a:close/>
                  <a:moveTo>
                    <a:pt x="388851" y="921938"/>
                  </a:moveTo>
                  <a:cubicBezTo>
                    <a:pt x="388606" y="995780"/>
                    <a:pt x="388557" y="1071354"/>
                    <a:pt x="388802" y="1144744"/>
                  </a:cubicBezTo>
                  <a:cubicBezTo>
                    <a:pt x="397070" y="1159799"/>
                    <a:pt x="407002" y="1178692"/>
                    <a:pt x="418108" y="1201123"/>
                  </a:cubicBezTo>
                  <a:cubicBezTo>
                    <a:pt x="422707" y="1150089"/>
                    <a:pt x="427501" y="1098377"/>
                    <a:pt x="432247" y="1048095"/>
                  </a:cubicBezTo>
                  <a:cubicBezTo>
                    <a:pt x="432247" y="1048095"/>
                    <a:pt x="428822" y="1119829"/>
                    <a:pt x="425397" y="1216027"/>
                  </a:cubicBezTo>
                  <a:cubicBezTo>
                    <a:pt x="427990" y="1221296"/>
                    <a:pt x="430583" y="1226716"/>
                    <a:pt x="433225" y="1232362"/>
                  </a:cubicBezTo>
                  <a:cubicBezTo>
                    <a:pt x="438411" y="1183585"/>
                    <a:pt x="444184" y="1132324"/>
                    <a:pt x="450496" y="1080161"/>
                  </a:cubicBezTo>
                  <a:cubicBezTo>
                    <a:pt x="433372" y="1030857"/>
                    <a:pt x="413020" y="978091"/>
                    <a:pt x="388851" y="921938"/>
                  </a:cubicBezTo>
                  <a:close/>
                  <a:moveTo>
                    <a:pt x="881673" y="909797"/>
                  </a:moveTo>
                  <a:lnTo>
                    <a:pt x="863110" y="995423"/>
                  </a:lnTo>
                  <a:lnTo>
                    <a:pt x="849642" y="1085651"/>
                  </a:lnTo>
                  <a:lnTo>
                    <a:pt x="876286" y="1131948"/>
                  </a:lnTo>
                  <a:cubicBezTo>
                    <a:pt x="877020" y="1089909"/>
                    <a:pt x="877913" y="1046457"/>
                    <a:pt x="879002" y="1002207"/>
                  </a:cubicBezTo>
                  <a:close/>
                  <a:moveTo>
                    <a:pt x="1907833" y="909796"/>
                  </a:moveTo>
                  <a:lnTo>
                    <a:pt x="1889270" y="995423"/>
                  </a:lnTo>
                  <a:lnTo>
                    <a:pt x="1875802" y="1085651"/>
                  </a:lnTo>
                  <a:lnTo>
                    <a:pt x="1902446" y="1131948"/>
                  </a:lnTo>
                  <a:cubicBezTo>
                    <a:pt x="1903180" y="1089909"/>
                    <a:pt x="1904073" y="1046457"/>
                    <a:pt x="1905162" y="1002207"/>
                  </a:cubicBezTo>
                  <a:close/>
                  <a:moveTo>
                    <a:pt x="1209853" y="899084"/>
                  </a:moveTo>
                  <a:lnTo>
                    <a:pt x="1208128" y="932889"/>
                  </a:lnTo>
                  <a:lnTo>
                    <a:pt x="1207763" y="940419"/>
                  </a:lnTo>
                  <a:lnTo>
                    <a:pt x="1228621" y="983957"/>
                  </a:lnTo>
                  <a:lnTo>
                    <a:pt x="1234834" y="939321"/>
                  </a:lnTo>
                  <a:lnTo>
                    <a:pt x="1222714" y="918485"/>
                  </a:lnTo>
                  <a:close/>
                  <a:moveTo>
                    <a:pt x="2128037" y="896722"/>
                  </a:moveTo>
                  <a:cubicBezTo>
                    <a:pt x="2110424" y="952950"/>
                    <a:pt x="2095893" y="1005867"/>
                    <a:pt x="2084005" y="1055471"/>
                  </a:cubicBezTo>
                  <a:cubicBezTo>
                    <a:pt x="2086206" y="1070977"/>
                    <a:pt x="2088506" y="1086709"/>
                    <a:pt x="2090952" y="1102516"/>
                  </a:cubicBezTo>
                  <a:cubicBezTo>
                    <a:pt x="2104749" y="1042073"/>
                    <a:pt x="2115561" y="1008652"/>
                    <a:pt x="2115561" y="1008652"/>
                  </a:cubicBezTo>
                  <a:cubicBezTo>
                    <a:pt x="2107097" y="1048245"/>
                    <a:pt x="2100003" y="1086107"/>
                    <a:pt x="2093985" y="1122087"/>
                  </a:cubicBezTo>
                  <a:cubicBezTo>
                    <a:pt x="2100835" y="1165896"/>
                    <a:pt x="2108369" y="1210307"/>
                    <a:pt x="2116099" y="1253664"/>
                  </a:cubicBezTo>
                  <a:cubicBezTo>
                    <a:pt x="2118350" y="1246212"/>
                    <a:pt x="2120649" y="1238835"/>
                    <a:pt x="2122900" y="1231759"/>
                  </a:cubicBezTo>
                  <a:cubicBezTo>
                    <a:pt x="2123536" y="1132625"/>
                    <a:pt x="2125101" y="1018136"/>
                    <a:pt x="2128037" y="896722"/>
                  </a:cubicBezTo>
                  <a:close/>
                  <a:moveTo>
                    <a:pt x="1609877" y="896722"/>
                  </a:moveTo>
                  <a:lnTo>
                    <a:pt x="1586975" y="979288"/>
                  </a:lnTo>
                  <a:lnTo>
                    <a:pt x="1587254" y="979613"/>
                  </a:lnTo>
                  <a:lnTo>
                    <a:pt x="1607737" y="1006424"/>
                  </a:lnTo>
                  <a:close/>
                  <a:moveTo>
                    <a:pt x="1101877" y="896722"/>
                  </a:moveTo>
                  <a:lnTo>
                    <a:pt x="1076277" y="989015"/>
                  </a:lnTo>
                  <a:lnTo>
                    <a:pt x="1099064" y="1018842"/>
                  </a:lnTo>
                  <a:lnTo>
                    <a:pt x="1099482" y="1019460"/>
                  </a:lnTo>
                  <a:close/>
                  <a:moveTo>
                    <a:pt x="583717" y="896722"/>
                  </a:moveTo>
                  <a:lnTo>
                    <a:pt x="560815" y="979288"/>
                  </a:lnTo>
                  <a:lnTo>
                    <a:pt x="561094" y="979613"/>
                  </a:lnTo>
                  <a:lnTo>
                    <a:pt x="581577" y="1006424"/>
                  </a:lnTo>
                  <a:close/>
                  <a:moveTo>
                    <a:pt x="692440" y="884885"/>
                  </a:moveTo>
                  <a:lnTo>
                    <a:pt x="691870" y="895606"/>
                  </a:lnTo>
                  <a:lnTo>
                    <a:pt x="690563" y="921218"/>
                  </a:lnTo>
                  <a:lnTo>
                    <a:pt x="712749" y="967525"/>
                  </a:lnTo>
                  <a:lnTo>
                    <a:pt x="718636" y="925228"/>
                  </a:lnTo>
                  <a:lnTo>
                    <a:pt x="714714" y="918485"/>
                  </a:lnTo>
                  <a:close/>
                  <a:moveTo>
                    <a:pt x="1718600" y="884885"/>
                  </a:moveTo>
                  <a:lnTo>
                    <a:pt x="1718030" y="895606"/>
                  </a:lnTo>
                  <a:lnTo>
                    <a:pt x="1716724" y="921218"/>
                  </a:lnTo>
                  <a:lnTo>
                    <a:pt x="1738909" y="967525"/>
                  </a:lnTo>
                  <a:lnTo>
                    <a:pt x="1744796" y="925228"/>
                  </a:lnTo>
                  <a:lnTo>
                    <a:pt x="1740874" y="918485"/>
                  </a:lnTo>
                  <a:close/>
                  <a:moveTo>
                    <a:pt x="1280795" y="871674"/>
                  </a:moveTo>
                  <a:lnTo>
                    <a:pt x="1273652" y="951796"/>
                  </a:lnTo>
                  <a:lnTo>
                    <a:pt x="1284941" y="968236"/>
                  </a:lnTo>
                  <a:lnTo>
                    <a:pt x="1292400" y="935431"/>
                  </a:lnTo>
                  <a:lnTo>
                    <a:pt x="1282579" y="880388"/>
                  </a:lnTo>
                  <a:close/>
                  <a:moveTo>
                    <a:pt x="1381215" y="847797"/>
                  </a:moveTo>
                  <a:lnTo>
                    <a:pt x="1351890" y="954225"/>
                  </a:lnTo>
                  <a:lnTo>
                    <a:pt x="1333007" y="1042845"/>
                  </a:lnTo>
                  <a:lnTo>
                    <a:pt x="1350671" y="1073537"/>
                  </a:lnTo>
                  <a:lnTo>
                    <a:pt x="1370850" y="983341"/>
                  </a:lnTo>
                  <a:lnTo>
                    <a:pt x="1389617" y="911741"/>
                  </a:lnTo>
                  <a:lnTo>
                    <a:pt x="1390891" y="867666"/>
                  </a:lnTo>
                  <a:close/>
                  <a:moveTo>
                    <a:pt x="1146244" y="842053"/>
                  </a:moveTo>
                  <a:lnTo>
                    <a:pt x="1146165" y="917485"/>
                  </a:lnTo>
                  <a:lnTo>
                    <a:pt x="1147029" y="1092158"/>
                  </a:lnTo>
                  <a:lnTo>
                    <a:pt x="1150051" y="1097223"/>
                  </a:lnTo>
                  <a:lnTo>
                    <a:pt x="1164947" y="1068014"/>
                  </a:lnTo>
                  <a:cubicBezTo>
                    <a:pt x="1181149" y="1038450"/>
                    <a:pt x="1191800" y="1024986"/>
                    <a:pt x="1191800" y="1024986"/>
                  </a:cubicBezTo>
                  <a:cubicBezTo>
                    <a:pt x="1183850" y="1039212"/>
                    <a:pt x="1176168" y="1055038"/>
                    <a:pt x="1168750" y="1072135"/>
                  </a:cubicBezTo>
                  <a:lnTo>
                    <a:pt x="1155400" y="1106189"/>
                  </a:lnTo>
                  <a:lnTo>
                    <a:pt x="1174789" y="1138688"/>
                  </a:lnTo>
                  <a:lnTo>
                    <a:pt x="1180834" y="1150254"/>
                  </a:lnTo>
                  <a:lnTo>
                    <a:pt x="1195649" y="1010437"/>
                  </a:lnTo>
                  <a:lnTo>
                    <a:pt x="1201142" y="960271"/>
                  </a:lnTo>
                  <a:lnTo>
                    <a:pt x="1170984" y="891256"/>
                  </a:lnTo>
                  <a:close/>
                  <a:moveTo>
                    <a:pt x="765825" y="837623"/>
                  </a:moveTo>
                  <a:lnTo>
                    <a:pt x="763481" y="862190"/>
                  </a:lnTo>
                  <a:lnTo>
                    <a:pt x="756660" y="938701"/>
                  </a:lnTo>
                  <a:lnTo>
                    <a:pt x="769308" y="957121"/>
                  </a:lnTo>
                  <a:lnTo>
                    <a:pt x="774568" y="933985"/>
                  </a:lnTo>
                  <a:lnTo>
                    <a:pt x="780453" y="913309"/>
                  </a:lnTo>
                  <a:lnTo>
                    <a:pt x="774579" y="880388"/>
                  </a:lnTo>
                  <a:close/>
                  <a:moveTo>
                    <a:pt x="1791986" y="837622"/>
                  </a:moveTo>
                  <a:lnTo>
                    <a:pt x="1789641" y="862190"/>
                  </a:lnTo>
                  <a:lnTo>
                    <a:pt x="1782820" y="938701"/>
                  </a:lnTo>
                  <a:lnTo>
                    <a:pt x="1795468" y="957120"/>
                  </a:lnTo>
                  <a:lnTo>
                    <a:pt x="1800728" y="933985"/>
                  </a:lnTo>
                  <a:lnTo>
                    <a:pt x="1806613" y="913309"/>
                  </a:lnTo>
                  <a:lnTo>
                    <a:pt x="1800739" y="880388"/>
                  </a:lnTo>
                  <a:close/>
                  <a:moveTo>
                    <a:pt x="1892886" y="834473"/>
                  </a:moveTo>
                  <a:lnTo>
                    <a:pt x="1859890" y="954225"/>
                  </a:lnTo>
                  <a:lnTo>
                    <a:pt x="1844951" y="1024335"/>
                  </a:lnTo>
                  <a:lnTo>
                    <a:pt x="1847994" y="1037331"/>
                  </a:lnTo>
                  <a:lnTo>
                    <a:pt x="1861515" y="1060825"/>
                  </a:lnTo>
                  <a:lnTo>
                    <a:pt x="1878850" y="983341"/>
                  </a:lnTo>
                  <a:cubicBezTo>
                    <a:pt x="1885498" y="956102"/>
                    <a:pt x="1891948" y="931823"/>
                    <a:pt x="1897883" y="910727"/>
                  </a:cubicBezTo>
                  <a:lnTo>
                    <a:pt x="1908873" y="873841"/>
                  </a:lnTo>
                  <a:lnTo>
                    <a:pt x="1909051" y="867666"/>
                  </a:lnTo>
                  <a:close/>
                  <a:moveTo>
                    <a:pt x="866726" y="834473"/>
                  </a:moveTo>
                  <a:lnTo>
                    <a:pt x="833729" y="954225"/>
                  </a:lnTo>
                  <a:lnTo>
                    <a:pt x="818791" y="1024335"/>
                  </a:lnTo>
                  <a:lnTo>
                    <a:pt x="821834" y="1037331"/>
                  </a:lnTo>
                  <a:lnTo>
                    <a:pt x="835355" y="1060825"/>
                  </a:lnTo>
                  <a:lnTo>
                    <a:pt x="852690" y="983341"/>
                  </a:lnTo>
                  <a:cubicBezTo>
                    <a:pt x="859338" y="956102"/>
                    <a:pt x="865788" y="931823"/>
                    <a:pt x="871723" y="910727"/>
                  </a:cubicBezTo>
                  <a:lnTo>
                    <a:pt x="882713" y="873841"/>
                  </a:lnTo>
                  <a:lnTo>
                    <a:pt x="882891" y="867666"/>
                  </a:lnTo>
                  <a:close/>
                  <a:moveTo>
                    <a:pt x="628104" y="821889"/>
                  </a:moveTo>
                  <a:lnTo>
                    <a:pt x="628005" y="917485"/>
                  </a:lnTo>
                  <a:lnTo>
                    <a:pt x="628784" y="1074986"/>
                  </a:lnTo>
                  <a:lnTo>
                    <a:pt x="636573" y="1088042"/>
                  </a:lnTo>
                  <a:lnTo>
                    <a:pt x="646787" y="1068014"/>
                  </a:lnTo>
                  <a:cubicBezTo>
                    <a:pt x="662989" y="1038450"/>
                    <a:pt x="673640" y="1024986"/>
                    <a:pt x="673640" y="1024986"/>
                  </a:cubicBezTo>
                  <a:cubicBezTo>
                    <a:pt x="665689" y="1039212"/>
                    <a:pt x="658008" y="1055038"/>
                    <a:pt x="650590" y="1072135"/>
                  </a:cubicBezTo>
                  <a:lnTo>
                    <a:pt x="641269" y="1095912"/>
                  </a:lnTo>
                  <a:lnTo>
                    <a:pt x="664368" y="1134632"/>
                  </a:lnTo>
                  <a:lnTo>
                    <a:pt x="685129" y="941934"/>
                  </a:lnTo>
                  <a:lnTo>
                    <a:pt x="662984" y="891256"/>
                  </a:lnTo>
                  <a:close/>
                  <a:moveTo>
                    <a:pt x="1654264" y="821889"/>
                  </a:moveTo>
                  <a:lnTo>
                    <a:pt x="1654165" y="917485"/>
                  </a:lnTo>
                  <a:lnTo>
                    <a:pt x="1654944" y="1074986"/>
                  </a:lnTo>
                  <a:lnTo>
                    <a:pt x="1662733" y="1088042"/>
                  </a:lnTo>
                  <a:lnTo>
                    <a:pt x="1672947" y="1068014"/>
                  </a:lnTo>
                  <a:cubicBezTo>
                    <a:pt x="1689149" y="1038450"/>
                    <a:pt x="1699800" y="1024986"/>
                    <a:pt x="1699800" y="1024986"/>
                  </a:cubicBezTo>
                  <a:cubicBezTo>
                    <a:pt x="1691850" y="1039212"/>
                    <a:pt x="1684168" y="1055038"/>
                    <a:pt x="1676750" y="1072135"/>
                  </a:cubicBezTo>
                  <a:lnTo>
                    <a:pt x="1667429" y="1095912"/>
                  </a:lnTo>
                  <a:lnTo>
                    <a:pt x="1690495" y="1134575"/>
                  </a:lnTo>
                  <a:lnTo>
                    <a:pt x="1703649" y="1010437"/>
                  </a:lnTo>
                  <a:lnTo>
                    <a:pt x="1711178" y="941680"/>
                  </a:lnTo>
                  <a:lnTo>
                    <a:pt x="1689144" y="891256"/>
                  </a:lnTo>
                  <a:close/>
                  <a:moveTo>
                    <a:pt x="1146279" y="807759"/>
                  </a:moveTo>
                  <a:lnTo>
                    <a:pt x="1146267" y="819514"/>
                  </a:lnTo>
                  <a:lnTo>
                    <a:pt x="1179673" y="881789"/>
                  </a:lnTo>
                  <a:lnTo>
                    <a:pt x="1204143" y="932865"/>
                  </a:lnTo>
                  <a:lnTo>
                    <a:pt x="1208127" y="896482"/>
                  </a:lnTo>
                  <a:lnTo>
                    <a:pt x="1173597" y="844394"/>
                  </a:lnTo>
                  <a:close/>
                  <a:moveTo>
                    <a:pt x="1393118" y="807222"/>
                  </a:moveTo>
                  <a:lnTo>
                    <a:pt x="1391373" y="812392"/>
                  </a:lnTo>
                  <a:lnTo>
                    <a:pt x="1392750" y="814900"/>
                  </a:lnTo>
                  <a:close/>
                  <a:moveTo>
                    <a:pt x="628133" y="794153"/>
                  </a:moveTo>
                  <a:lnTo>
                    <a:pt x="628127" y="800611"/>
                  </a:lnTo>
                  <a:lnTo>
                    <a:pt x="671673" y="881789"/>
                  </a:lnTo>
                  <a:lnTo>
                    <a:pt x="687949" y="915761"/>
                  </a:lnTo>
                  <a:lnTo>
                    <a:pt x="691438" y="883374"/>
                  </a:lnTo>
                  <a:lnTo>
                    <a:pt x="665597" y="844394"/>
                  </a:lnTo>
                  <a:close/>
                  <a:moveTo>
                    <a:pt x="1654293" y="794153"/>
                  </a:moveTo>
                  <a:lnTo>
                    <a:pt x="1654287" y="800611"/>
                  </a:lnTo>
                  <a:lnTo>
                    <a:pt x="1697833" y="881789"/>
                  </a:lnTo>
                  <a:lnTo>
                    <a:pt x="1714033" y="915603"/>
                  </a:lnTo>
                  <a:lnTo>
                    <a:pt x="1717568" y="883328"/>
                  </a:lnTo>
                  <a:lnTo>
                    <a:pt x="1691757" y="844394"/>
                  </a:lnTo>
                  <a:close/>
                  <a:moveTo>
                    <a:pt x="97604" y="777565"/>
                  </a:moveTo>
                  <a:cubicBezTo>
                    <a:pt x="167615" y="901765"/>
                    <a:pt x="260180" y="1088215"/>
                    <a:pt x="322314" y="1298677"/>
                  </a:cubicBezTo>
                  <a:cubicBezTo>
                    <a:pt x="312578" y="1227695"/>
                    <a:pt x="301717" y="1152196"/>
                    <a:pt x="290513" y="1080010"/>
                  </a:cubicBezTo>
                  <a:cubicBezTo>
                    <a:pt x="230483" y="969209"/>
                    <a:pt x="164288" y="860892"/>
                    <a:pt x="97604" y="777565"/>
                  </a:cubicBezTo>
                  <a:close/>
                  <a:moveTo>
                    <a:pt x="1912959" y="772154"/>
                  </a:moveTo>
                  <a:lnTo>
                    <a:pt x="1903240" y="800938"/>
                  </a:lnTo>
                  <a:lnTo>
                    <a:pt x="1910910" y="814900"/>
                  </a:lnTo>
                  <a:close/>
                  <a:moveTo>
                    <a:pt x="886799" y="772153"/>
                  </a:moveTo>
                  <a:lnTo>
                    <a:pt x="877080" y="800938"/>
                  </a:lnTo>
                  <a:lnTo>
                    <a:pt x="884750" y="814900"/>
                  </a:lnTo>
                  <a:close/>
                  <a:moveTo>
                    <a:pt x="1298693" y="685329"/>
                  </a:moveTo>
                  <a:lnTo>
                    <a:pt x="1292924" y="743975"/>
                  </a:lnTo>
                  <a:lnTo>
                    <a:pt x="1282585" y="852296"/>
                  </a:lnTo>
                  <a:lnTo>
                    <a:pt x="1285521" y="862012"/>
                  </a:lnTo>
                  <a:lnTo>
                    <a:pt x="1299149" y="911424"/>
                  </a:lnTo>
                  <a:lnTo>
                    <a:pt x="1305304" y="889796"/>
                  </a:lnTo>
                  <a:cubicBezTo>
                    <a:pt x="1305304" y="889796"/>
                    <a:pt x="1304885" y="896256"/>
                    <a:pt x="1304123" y="907980"/>
                  </a:cubicBezTo>
                  <a:lnTo>
                    <a:pt x="1302993" y="925360"/>
                  </a:lnTo>
                  <a:lnTo>
                    <a:pt x="1307131" y="940367"/>
                  </a:lnTo>
                  <a:lnTo>
                    <a:pt x="1320011" y="995375"/>
                  </a:lnTo>
                  <a:lnTo>
                    <a:pt x="1352830" y="882026"/>
                  </a:lnTo>
                  <a:lnTo>
                    <a:pt x="1371334" y="827508"/>
                  </a:lnTo>
                  <a:lnTo>
                    <a:pt x="1330222" y="743090"/>
                  </a:lnTo>
                  <a:close/>
                  <a:moveTo>
                    <a:pt x="782084" y="669558"/>
                  </a:moveTo>
                  <a:lnTo>
                    <a:pt x="774763" y="743975"/>
                  </a:lnTo>
                  <a:lnTo>
                    <a:pt x="766846" y="826931"/>
                  </a:lnTo>
                  <a:lnTo>
                    <a:pt x="768486" y="832108"/>
                  </a:lnTo>
                  <a:cubicBezTo>
                    <a:pt x="771210" y="840892"/>
                    <a:pt x="774252" y="850911"/>
                    <a:pt x="777520" y="862012"/>
                  </a:cubicBezTo>
                  <a:lnTo>
                    <a:pt x="786148" y="893295"/>
                  </a:lnTo>
                  <a:lnTo>
                    <a:pt x="787144" y="889796"/>
                  </a:lnTo>
                  <a:cubicBezTo>
                    <a:pt x="787144" y="889796"/>
                    <a:pt x="787039" y="891411"/>
                    <a:pt x="786839" y="894492"/>
                  </a:cubicBezTo>
                  <a:lnTo>
                    <a:pt x="786771" y="895550"/>
                  </a:lnTo>
                  <a:lnTo>
                    <a:pt x="799131" y="940367"/>
                  </a:lnTo>
                  <a:lnTo>
                    <a:pt x="807468" y="975973"/>
                  </a:lnTo>
                  <a:lnTo>
                    <a:pt x="834669" y="882026"/>
                  </a:lnTo>
                  <a:lnTo>
                    <a:pt x="857347" y="815214"/>
                  </a:lnTo>
                  <a:lnTo>
                    <a:pt x="822222" y="743090"/>
                  </a:lnTo>
                  <a:close/>
                  <a:moveTo>
                    <a:pt x="1808244" y="669558"/>
                  </a:moveTo>
                  <a:lnTo>
                    <a:pt x="1800924" y="743975"/>
                  </a:lnTo>
                  <a:lnTo>
                    <a:pt x="1793006" y="826931"/>
                  </a:lnTo>
                  <a:lnTo>
                    <a:pt x="1794646" y="832108"/>
                  </a:lnTo>
                  <a:cubicBezTo>
                    <a:pt x="1797370" y="840892"/>
                    <a:pt x="1800412" y="850911"/>
                    <a:pt x="1803681" y="862012"/>
                  </a:cubicBezTo>
                  <a:lnTo>
                    <a:pt x="1812309" y="893295"/>
                  </a:lnTo>
                  <a:lnTo>
                    <a:pt x="1813304" y="889796"/>
                  </a:lnTo>
                  <a:cubicBezTo>
                    <a:pt x="1813304" y="889796"/>
                    <a:pt x="1813200" y="891411"/>
                    <a:pt x="1813000" y="894492"/>
                  </a:cubicBezTo>
                  <a:lnTo>
                    <a:pt x="1812931" y="895550"/>
                  </a:lnTo>
                  <a:lnTo>
                    <a:pt x="1825291" y="940367"/>
                  </a:lnTo>
                  <a:lnTo>
                    <a:pt x="1833628" y="975973"/>
                  </a:lnTo>
                  <a:lnTo>
                    <a:pt x="1860830" y="882026"/>
                  </a:lnTo>
                  <a:lnTo>
                    <a:pt x="1883507" y="815214"/>
                  </a:lnTo>
                  <a:lnTo>
                    <a:pt x="1848382" y="743090"/>
                  </a:lnTo>
                  <a:close/>
                  <a:moveTo>
                    <a:pt x="1452357" y="637763"/>
                  </a:moveTo>
                  <a:lnTo>
                    <a:pt x="1439289" y="670482"/>
                  </a:lnTo>
                  <a:lnTo>
                    <a:pt x="1416047" y="739317"/>
                  </a:lnTo>
                  <a:lnTo>
                    <a:pt x="1415868" y="762669"/>
                  </a:lnTo>
                  <a:lnTo>
                    <a:pt x="1415484" y="828056"/>
                  </a:lnTo>
                  <a:lnTo>
                    <a:pt x="1416788" y="824119"/>
                  </a:lnTo>
                  <a:cubicBezTo>
                    <a:pt x="1419399" y="816642"/>
                    <a:pt x="1420863" y="812793"/>
                    <a:pt x="1420863" y="812793"/>
                  </a:cubicBezTo>
                  <a:lnTo>
                    <a:pt x="1415426" y="837871"/>
                  </a:lnTo>
                  <a:lnTo>
                    <a:pt x="1415305" y="858634"/>
                  </a:lnTo>
                  <a:lnTo>
                    <a:pt x="1477769" y="991495"/>
                  </a:lnTo>
                  <a:lnTo>
                    <a:pt x="1491667" y="964382"/>
                  </a:lnTo>
                  <a:lnTo>
                    <a:pt x="1502732" y="883549"/>
                  </a:lnTo>
                  <a:cubicBezTo>
                    <a:pt x="1489792" y="813433"/>
                    <a:pt x="1476582" y="746233"/>
                    <a:pt x="1463587" y="686448"/>
                  </a:cubicBezTo>
                  <a:close/>
                  <a:moveTo>
                    <a:pt x="1966798" y="621638"/>
                  </a:moveTo>
                  <a:lnTo>
                    <a:pt x="1947289" y="670482"/>
                  </a:lnTo>
                  <a:lnTo>
                    <a:pt x="1934443" y="708527"/>
                  </a:lnTo>
                  <a:lnTo>
                    <a:pt x="1934028" y="762669"/>
                  </a:lnTo>
                  <a:cubicBezTo>
                    <a:pt x="1933815" y="793828"/>
                    <a:pt x="1933624" y="825937"/>
                    <a:pt x="1933465" y="858634"/>
                  </a:cubicBezTo>
                  <a:lnTo>
                    <a:pt x="1991068" y="981157"/>
                  </a:lnTo>
                  <a:lnTo>
                    <a:pt x="2013529" y="937337"/>
                  </a:lnTo>
                  <a:lnTo>
                    <a:pt x="2020892" y="883549"/>
                  </a:lnTo>
                  <a:cubicBezTo>
                    <a:pt x="2007952" y="813433"/>
                    <a:pt x="1994742" y="746233"/>
                    <a:pt x="1981747" y="686448"/>
                  </a:cubicBezTo>
                  <a:close/>
                  <a:moveTo>
                    <a:pt x="940638" y="621638"/>
                  </a:moveTo>
                  <a:lnTo>
                    <a:pt x="921129" y="670482"/>
                  </a:lnTo>
                  <a:lnTo>
                    <a:pt x="908283" y="708528"/>
                  </a:lnTo>
                  <a:lnTo>
                    <a:pt x="907867" y="762669"/>
                  </a:lnTo>
                  <a:cubicBezTo>
                    <a:pt x="907654" y="793828"/>
                    <a:pt x="907463" y="825937"/>
                    <a:pt x="907304" y="858634"/>
                  </a:cubicBezTo>
                  <a:lnTo>
                    <a:pt x="964908" y="981157"/>
                  </a:lnTo>
                  <a:lnTo>
                    <a:pt x="987369" y="937337"/>
                  </a:lnTo>
                  <a:lnTo>
                    <a:pt x="994732" y="883549"/>
                  </a:lnTo>
                  <a:cubicBezTo>
                    <a:pt x="981792" y="813433"/>
                    <a:pt x="968582" y="746233"/>
                    <a:pt x="955587" y="686448"/>
                  </a:cubicBezTo>
                  <a:close/>
                  <a:moveTo>
                    <a:pt x="1148336" y="432854"/>
                  </a:moveTo>
                  <a:lnTo>
                    <a:pt x="1147370" y="542561"/>
                  </a:lnTo>
                  <a:cubicBezTo>
                    <a:pt x="1146933" y="602493"/>
                    <a:pt x="1146581" y="664696"/>
                    <a:pt x="1146363" y="727679"/>
                  </a:cubicBezTo>
                  <a:lnTo>
                    <a:pt x="1146299" y="788998"/>
                  </a:lnTo>
                  <a:lnTo>
                    <a:pt x="1189812" y="838752"/>
                  </a:lnTo>
                  <a:lnTo>
                    <a:pt x="1211405" y="866551"/>
                  </a:lnTo>
                  <a:lnTo>
                    <a:pt x="1211761" y="863301"/>
                  </a:lnTo>
                  <a:lnTo>
                    <a:pt x="1211571" y="866765"/>
                  </a:lnTo>
                  <a:lnTo>
                    <a:pt x="1239864" y="903189"/>
                  </a:lnTo>
                  <a:lnTo>
                    <a:pt x="1250001" y="830359"/>
                  </a:lnTo>
                  <a:lnTo>
                    <a:pt x="1279420" y="650021"/>
                  </a:lnTo>
                  <a:lnTo>
                    <a:pt x="1257169" y="609256"/>
                  </a:lnTo>
                  <a:cubicBezTo>
                    <a:pt x="1230627" y="563114"/>
                    <a:pt x="1201832" y="515447"/>
                    <a:pt x="1170594" y="466276"/>
                  </a:cubicBezTo>
                  <a:close/>
                  <a:moveTo>
                    <a:pt x="1656469" y="417797"/>
                  </a:moveTo>
                  <a:lnTo>
                    <a:pt x="1655370" y="542561"/>
                  </a:lnTo>
                  <a:cubicBezTo>
                    <a:pt x="1654933" y="602493"/>
                    <a:pt x="1654581" y="664696"/>
                    <a:pt x="1654363" y="727679"/>
                  </a:cubicBezTo>
                  <a:lnTo>
                    <a:pt x="1654310" y="778361"/>
                  </a:lnTo>
                  <a:lnTo>
                    <a:pt x="1662089" y="786288"/>
                  </a:lnTo>
                  <a:cubicBezTo>
                    <a:pt x="1675902" y="801151"/>
                    <a:pt x="1691295" y="818575"/>
                    <a:pt x="1707972" y="838752"/>
                  </a:cubicBezTo>
                  <a:lnTo>
                    <a:pt x="1749408" y="892097"/>
                  </a:lnTo>
                  <a:lnTo>
                    <a:pt x="1758001" y="830359"/>
                  </a:lnTo>
                  <a:lnTo>
                    <a:pt x="1789758" y="635691"/>
                  </a:lnTo>
                  <a:lnTo>
                    <a:pt x="1775329" y="609256"/>
                  </a:lnTo>
                  <a:cubicBezTo>
                    <a:pt x="1748787" y="563114"/>
                    <a:pt x="1719992" y="515447"/>
                    <a:pt x="1688754" y="466276"/>
                  </a:cubicBezTo>
                  <a:close/>
                  <a:moveTo>
                    <a:pt x="630309" y="417796"/>
                  </a:moveTo>
                  <a:lnTo>
                    <a:pt x="629210" y="542561"/>
                  </a:lnTo>
                  <a:cubicBezTo>
                    <a:pt x="628773" y="602493"/>
                    <a:pt x="628420" y="664696"/>
                    <a:pt x="628203" y="727679"/>
                  </a:cubicBezTo>
                  <a:lnTo>
                    <a:pt x="628150" y="778361"/>
                  </a:lnTo>
                  <a:lnTo>
                    <a:pt x="635929" y="786288"/>
                  </a:lnTo>
                  <a:cubicBezTo>
                    <a:pt x="649742" y="801151"/>
                    <a:pt x="665135" y="818575"/>
                    <a:pt x="681812" y="838752"/>
                  </a:cubicBezTo>
                  <a:lnTo>
                    <a:pt x="723248" y="892097"/>
                  </a:lnTo>
                  <a:lnTo>
                    <a:pt x="731841" y="830359"/>
                  </a:lnTo>
                  <a:lnTo>
                    <a:pt x="763598" y="635691"/>
                  </a:lnTo>
                  <a:lnTo>
                    <a:pt x="749169" y="609256"/>
                  </a:lnTo>
                  <a:cubicBezTo>
                    <a:pt x="722627" y="563114"/>
                    <a:pt x="693832" y="515447"/>
                    <a:pt x="662594" y="466276"/>
                  </a:cubicBezTo>
                  <a:close/>
                  <a:moveTo>
                    <a:pt x="635674" y="0"/>
                  </a:moveTo>
                  <a:cubicBezTo>
                    <a:pt x="635674" y="0"/>
                    <a:pt x="632934" y="155457"/>
                    <a:pt x="630721" y="371065"/>
                  </a:cubicBezTo>
                  <a:lnTo>
                    <a:pt x="630419" y="405339"/>
                  </a:lnTo>
                  <a:lnTo>
                    <a:pt x="664548" y="453141"/>
                  </a:lnTo>
                  <a:cubicBezTo>
                    <a:pt x="679884" y="475144"/>
                    <a:pt x="696439" y="499468"/>
                    <a:pt x="713864" y="525901"/>
                  </a:cubicBezTo>
                  <a:lnTo>
                    <a:pt x="767744" y="610277"/>
                  </a:lnTo>
                  <a:lnTo>
                    <a:pt x="767969" y="608895"/>
                  </a:lnTo>
                  <a:cubicBezTo>
                    <a:pt x="780918" y="536463"/>
                    <a:pt x="794752" y="466351"/>
                    <a:pt x="809405" y="401353"/>
                  </a:cubicBezTo>
                  <a:cubicBezTo>
                    <a:pt x="809405" y="401353"/>
                    <a:pt x="799082" y="498549"/>
                    <a:pt x="785474" y="635093"/>
                  </a:cubicBezTo>
                  <a:lnTo>
                    <a:pt x="785064" y="639269"/>
                  </a:lnTo>
                  <a:lnTo>
                    <a:pt x="826060" y="708066"/>
                  </a:lnTo>
                  <a:lnTo>
                    <a:pt x="867878" y="784187"/>
                  </a:lnTo>
                  <a:lnTo>
                    <a:pt x="870128" y="777559"/>
                  </a:lnTo>
                  <a:lnTo>
                    <a:pt x="888883" y="728666"/>
                  </a:lnTo>
                  <a:lnTo>
                    <a:pt x="895795" y="584463"/>
                  </a:lnTo>
                  <a:cubicBezTo>
                    <a:pt x="900272" y="509802"/>
                    <a:pt x="905592" y="438312"/>
                    <a:pt x="911903" y="373051"/>
                  </a:cubicBezTo>
                  <a:cubicBezTo>
                    <a:pt x="911903" y="373051"/>
                    <a:pt x="910032" y="499057"/>
                    <a:pt x="908560" y="672411"/>
                  </a:cubicBezTo>
                  <a:lnTo>
                    <a:pt x="908514" y="678376"/>
                  </a:lnTo>
                  <a:lnTo>
                    <a:pt x="936368" y="612528"/>
                  </a:lnTo>
                  <a:lnTo>
                    <a:pt x="937810" y="609380"/>
                  </a:lnTo>
                  <a:lnTo>
                    <a:pt x="936314" y="602893"/>
                  </a:lnTo>
                  <a:cubicBezTo>
                    <a:pt x="929984" y="577270"/>
                    <a:pt x="923767" y="554062"/>
                    <a:pt x="917725" y="533833"/>
                  </a:cubicBezTo>
                  <a:cubicBezTo>
                    <a:pt x="917725" y="533833"/>
                    <a:pt x="924406" y="550123"/>
                    <a:pt x="934947" y="578672"/>
                  </a:cubicBezTo>
                  <a:lnTo>
                    <a:pt x="942408" y="599347"/>
                  </a:lnTo>
                  <a:lnTo>
                    <a:pt x="962029" y="556531"/>
                  </a:lnTo>
                  <a:cubicBezTo>
                    <a:pt x="976625" y="525854"/>
                    <a:pt x="985630" y="508993"/>
                    <a:pt x="985630" y="508993"/>
                  </a:cubicBezTo>
                  <a:lnTo>
                    <a:pt x="945794" y="608729"/>
                  </a:lnTo>
                  <a:lnTo>
                    <a:pt x="946670" y="611157"/>
                  </a:lnTo>
                  <a:cubicBezTo>
                    <a:pt x="963739" y="659519"/>
                    <a:pt x="985999" y="727283"/>
                    <a:pt x="1006768" y="804889"/>
                  </a:cubicBezTo>
                  <a:cubicBezTo>
                    <a:pt x="1013324" y="763941"/>
                    <a:pt x="1020222" y="724347"/>
                    <a:pt x="1027414" y="686862"/>
                  </a:cubicBezTo>
                  <a:cubicBezTo>
                    <a:pt x="1027414" y="686862"/>
                    <a:pt x="1022032" y="746553"/>
                    <a:pt x="1014498" y="834396"/>
                  </a:cubicBezTo>
                  <a:lnTo>
                    <a:pt x="1023470" y="878413"/>
                  </a:lnTo>
                  <a:lnTo>
                    <a:pt x="1037074" y="858475"/>
                  </a:lnTo>
                  <a:cubicBezTo>
                    <a:pt x="1049406" y="841617"/>
                    <a:pt x="1056766" y="833718"/>
                    <a:pt x="1056766" y="833718"/>
                  </a:cubicBezTo>
                  <a:lnTo>
                    <a:pt x="1025512" y="888432"/>
                  </a:lnTo>
                  <a:lnTo>
                    <a:pt x="1036635" y="942999"/>
                  </a:lnTo>
                  <a:lnTo>
                    <a:pt x="1046098" y="952838"/>
                  </a:lnTo>
                  <a:lnTo>
                    <a:pt x="1068766" y="979231"/>
                  </a:lnTo>
                  <a:lnTo>
                    <a:pt x="1078840" y="946223"/>
                  </a:lnTo>
                  <a:cubicBezTo>
                    <a:pt x="1087016" y="921091"/>
                    <a:pt x="1094954" y="898152"/>
                    <a:pt x="1102317" y="877753"/>
                  </a:cubicBezTo>
                  <a:lnTo>
                    <a:pt x="1105948" y="761916"/>
                  </a:lnTo>
                  <a:lnTo>
                    <a:pt x="1098715" y="747531"/>
                  </a:lnTo>
                  <a:cubicBezTo>
                    <a:pt x="1088930" y="736241"/>
                    <a:pt x="1079145" y="725627"/>
                    <a:pt x="1069360" y="715616"/>
                  </a:cubicBezTo>
                  <a:cubicBezTo>
                    <a:pt x="1069360" y="715616"/>
                    <a:pt x="1077384" y="721562"/>
                    <a:pt x="1091719" y="734434"/>
                  </a:cubicBezTo>
                  <a:cubicBezTo>
                    <a:pt x="1071415" y="697024"/>
                    <a:pt x="1049644" y="658409"/>
                    <a:pt x="1026160" y="618815"/>
                  </a:cubicBezTo>
                  <a:cubicBezTo>
                    <a:pt x="1026160" y="618815"/>
                    <a:pt x="1045149" y="645956"/>
                    <a:pt x="1074726" y="694171"/>
                  </a:cubicBezTo>
                  <a:lnTo>
                    <a:pt x="1106406" y="747316"/>
                  </a:lnTo>
                  <a:lnTo>
                    <a:pt x="1109355" y="653213"/>
                  </a:lnTo>
                  <a:cubicBezTo>
                    <a:pt x="1112256" y="577176"/>
                    <a:pt x="1115744" y="500534"/>
                    <a:pt x="1119911" y="425045"/>
                  </a:cubicBezTo>
                  <a:lnTo>
                    <a:pt x="1122010" y="393322"/>
                  </a:lnTo>
                  <a:lnTo>
                    <a:pt x="1069360" y="314263"/>
                  </a:lnTo>
                  <a:cubicBezTo>
                    <a:pt x="1069360" y="314263"/>
                    <a:pt x="1079821" y="326979"/>
                    <a:pt x="1097950" y="350697"/>
                  </a:cubicBezTo>
                  <a:lnTo>
                    <a:pt x="1122644" y="383739"/>
                  </a:lnTo>
                  <a:lnTo>
                    <a:pt x="1134550" y="203793"/>
                  </a:lnTo>
                  <a:cubicBezTo>
                    <a:pt x="1140172" y="132367"/>
                    <a:pt x="1146569" y="63850"/>
                    <a:pt x="1153834" y="0"/>
                  </a:cubicBezTo>
                  <a:cubicBezTo>
                    <a:pt x="1153834" y="0"/>
                    <a:pt x="1151095" y="155457"/>
                    <a:pt x="1148881" y="371065"/>
                  </a:cubicBezTo>
                  <a:lnTo>
                    <a:pt x="1148455" y="419396"/>
                  </a:lnTo>
                  <a:lnTo>
                    <a:pt x="1172548" y="453141"/>
                  </a:lnTo>
                  <a:cubicBezTo>
                    <a:pt x="1203220" y="497147"/>
                    <a:pt x="1238769" y="550440"/>
                    <a:pt x="1276400" y="611305"/>
                  </a:cubicBezTo>
                  <a:lnTo>
                    <a:pt x="1283730" y="623605"/>
                  </a:lnTo>
                  <a:lnTo>
                    <a:pt x="1286130" y="608895"/>
                  </a:lnTo>
                  <a:cubicBezTo>
                    <a:pt x="1299079" y="536463"/>
                    <a:pt x="1312912" y="466351"/>
                    <a:pt x="1327565" y="401353"/>
                  </a:cubicBezTo>
                  <a:cubicBezTo>
                    <a:pt x="1327565" y="401353"/>
                    <a:pt x="1317242" y="498549"/>
                    <a:pt x="1303635" y="635093"/>
                  </a:cubicBezTo>
                  <a:lnTo>
                    <a:pt x="1301784" y="653903"/>
                  </a:lnTo>
                  <a:lnTo>
                    <a:pt x="1334060" y="708066"/>
                  </a:lnTo>
                  <a:lnTo>
                    <a:pt x="1382158" y="795619"/>
                  </a:lnTo>
                  <a:lnTo>
                    <a:pt x="1388288" y="777559"/>
                  </a:lnTo>
                  <a:lnTo>
                    <a:pt x="1395433" y="758934"/>
                  </a:lnTo>
                  <a:lnTo>
                    <a:pt x="1403795" y="584463"/>
                  </a:lnTo>
                  <a:cubicBezTo>
                    <a:pt x="1408272" y="509802"/>
                    <a:pt x="1413592" y="438312"/>
                    <a:pt x="1419903" y="373051"/>
                  </a:cubicBezTo>
                  <a:cubicBezTo>
                    <a:pt x="1419903" y="373051"/>
                    <a:pt x="1418032" y="499057"/>
                    <a:pt x="1416560" y="672411"/>
                  </a:cubicBezTo>
                  <a:lnTo>
                    <a:pt x="1416314" y="704501"/>
                  </a:lnTo>
                  <a:lnTo>
                    <a:pt x="1423041" y="686965"/>
                  </a:lnTo>
                  <a:lnTo>
                    <a:pt x="1449357" y="624753"/>
                  </a:lnTo>
                  <a:lnTo>
                    <a:pt x="1444314" y="602893"/>
                  </a:lnTo>
                  <a:cubicBezTo>
                    <a:pt x="1437984" y="577270"/>
                    <a:pt x="1431768" y="554062"/>
                    <a:pt x="1425725" y="533833"/>
                  </a:cubicBezTo>
                  <a:cubicBezTo>
                    <a:pt x="1425725" y="533833"/>
                    <a:pt x="1437602" y="562794"/>
                    <a:pt x="1454670" y="611157"/>
                  </a:cubicBezTo>
                  <a:lnTo>
                    <a:pt x="1454875" y="611771"/>
                  </a:lnTo>
                  <a:lnTo>
                    <a:pt x="1480189" y="556531"/>
                  </a:lnTo>
                  <a:cubicBezTo>
                    <a:pt x="1494785" y="525854"/>
                    <a:pt x="1503790" y="508993"/>
                    <a:pt x="1503790" y="508993"/>
                  </a:cubicBezTo>
                  <a:lnTo>
                    <a:pt x="1458454" y="622498"/>
                  </a:lnTo>
                  <a:lnTo>
                    <a:pt x="1483331" y="697057"/>
                  </a:lnTo>
                  <a:cubicBezTo>
                    <a:pt x="1493626" y="729744"/>
                    <a:pt x="1504383" y="766086"/>
                    <a:pt x="1514768" y="804889"/>
                  </a:cubicBezTo>
                  <a:cubicBezTo>
                    <a:pt x="1521324" y="763941"/>
                    <a:pt x="1528222" y="724347"/>
                    <a:pt x="1535414" y="686862"/>
                  </a:cubicBezTo>
                  <a:cubicBezTo>
                    <a:pt x="1535414" y="686862"/>
                    <a:pt x="1530032" y="746553"/>
                    <a:pt x="1522498" y="834396"/>
                  </a:cubicBezTo>
                  <a:lnTo>
                    <a:pt x="1533807" y="889878"/>
                  </a:lnTo>
                  <a:lnTo>
                    <a:pt x="1555234" y="858475"/>
                  </a:lnTo>
                  <a:cubicBezTo>
                    <a:pt x="1567566" y="841617"/>
                    <a:pt x="1574926" y="833718"/>
                    <a:pt x="1574926" y="833718"/>
                  </a:cubicBezTo>
                  <a:cubicBezTo>
                    <a:pt x="1562353" y="852866"/>
                    <a:pt x="1550203" y="874297"/>
                    <a:pt x="1538493" y="897500"/>
                  </a:cubicBezTo>
                  <a:lnTo>
                    <a:pt x="1536331" y="902259"/>
                  </a:lnTo>
                  <a:lnTo>
                    <a:pt x="1561931" y="1027846"/>
                  </a:lnTo>
                  <a:lnTo>
                    <a:pt x="1577344" y="977339"/>
                  </a:lnTo>
                  <a:lnTo>
                    <a:pt x="1544320" y="932626"/>
                  </a:lnTo>
                  <a:cubicBezTo>
                    <a:pt x="1544320" y="932626"/>
                    <a:pt x="1551537" y="938916"/>
                    <a:pt x="1564258" y="952838"/>
                  </a:cubicBezTo>
                  <a:lnTo>
                    <a:pt x="1579430" y="970503"/>
                  </a:lnTo>
                  <a:lnTo>
                    <a:pt x="1586840" y="946223"/>
                  </a:lnTo>
                  <a:cubicBezTo>
                    <a:pt x="1595016" y="921091"/>
                    <a:pt x="1602954" y="898152"/>
                    <a:pt x="1610317" y="877753"/>
                  </a:cubicBezTo>
                  <a:lnTo>
                    <a:pt x="1614481" y="744928"/>
                  </a:lnTo>
                  <a:lnTo>
                    <a:pt x="1587520" y="715616"/>
                  </a:lnTo>
                  <a:cubicBezTo>
                    <a:pt x="1587520" y="715616"/>
                    <a:pt x="1595544" y="721562"/>
                    <a:pt x="1609879" y="734434"/>
                  </a:cubicBezTo>
                  <a:cubicBezTo>
                    <a:pt x="1589575" y="697024"/>
                    <a:pt x="1567804" y="658409"/>
                    <a:pt x="1544320" y="618815"/>
                  </a:cubicBezTo>
                  <a:cubicBezTo>
                    <a:pt x="1544320" y="618815"/>
                    <a:pt x="1563309" y="645956"/>
                    <a:pt x="1592886" y="694171"/>
                  </a:cubicBezTo>
                  <a:lnTo>
                    <a:pt x="1614913" y="731123"/>
                  </a:lnTo>
                  <a:lnTo>
                    <a:pt x="1617355" y="653213"/>
                  </a:lnTo>
                  <a:cubicBezTo>
                    <a:pt x="1620256" y="577176"/>
                    <a:pt x="1623744" y="500534"/>
                    <a:pt x="1627911" y="425045"/>
                  </a:cubicBezTo>
                  <a:lnTo>
                    <a:pt x="1630928" y="379445"/>
                  </a:lnTo>
                  <a:lnTo>
                    <a:pt x="1587520" y="314263"/>
                  </a:lnTo>
                  <a:cubicBezTo>
                    <a:pt x="1587520" y="314263"/>
                    <a:pt x="1597981" y="326979"/>
                    <a:pt x="1616110" y="350697"/>
                  </a:cubicBezTo>
                  <a:lnTo>
                    <a:pt x="1631471" y="371250"/>
                  </a:lnTo>
                  <a:lnTo>
                    <a:pt x="1642550" y="203793"/>
                  </a:lnTo>
                  <a:cubicBezTo>
                    <a:pt x="1648172" y="132367"/>
                    <a:pt x="1654569" y="63850"/>
                    <a:pt x="1661834" y="0"/>
                  </a:cubicBezTo>
                  <a:cubicBezTo>
                    <a:pt x="1661834" y="0"/>
                    <a:pt x="1659095" y="155457"/>
                    <a:pt x="1656881" y="371065"/>
                  </a:cubicBezTo>
                  <a:lnTo>
                    <a:pt x="1656579" y="405339"/>
                  </a:lnTo>
                  <a:lnTo>
                    <a:pt x="1690708" y="453141"/>
                  </a:lnTo>
                  <a:cubicBezTo>
                    <a:pt x="1706044" y="475144"/>
                    <a:pt x="1722599" y="499468"/>
                    <a:pt x="1740024" y="525901"/>
                  </a:cubicBezTo>
                  <a:lnTo>
                    <a:pt x="1793904" y="610277"/>
                  </a:lnTo>
                  <a:lnTo>
                    <a:pt x="1794130" y="608895"/>
                  </a:lnTo>
                  <a:cubicBezTo>
                    <a:pt x="1807078" y="536463"/>
                    <a:pt x="1820912" y="466351"/>
                    <a:pt x="1835565" y="401353"/>
                  </a:cubicBezTo>
                  <a:cubicBezTo>
                    <a:pt x="1835565" y="401353"/>
                    <a:pt x="1825242" y="498549"/>
                    <a:pt x="1811635" y="635093"/>
                  </a:cubicBezTo>
                  <a:lnTo>
                    <a:pt x="1811224" y="639269"/>
                  </a:lnTo>
                  <a:lnTo>
                    <a:pt x="1852220" y="708066"/>
                  </a:lnTo>
                  <a:lnTo>
                    <a:pt x="1894038" y="784188"/>
                  </a:lnTo>
                  <a:lnTo>
                    <a:pt x="1896288" y="777559"/>
                  </a:lnTo>
                  <a:lnTo>
                    <a:pt x="1915043" y="728667"/>
                  </a:lnTo>
                  <a:lnTo>
                    <a:pt x="1921955" y="584463"/>
                  </a:lnTo>
                  <a:cubicBezTo>
                    <a:pt x="1926432" y="509802"/>
                    <a:pt x="1931752" y="438312"/>
                    <a:pt x="1938063" y="373051"/>
                  </a:cubicBezTo>
                  <a:cubicBezTo>
                    <a:pt x="1938063" y="373051"/>
                    <a:pt x="1936192" y="499057"/>
                    <a:pt x="1934720" y="672411"/>
                  </a:cubicBezTo>
                  <a:lnTo>
                    <a:pt x="1934674" y="678376"/>
                  </a:lnTo>
                  <a:lnTo>
                    <a:pt x="1962528" y="612528"/>
                  </a:lnTo>
                  <a:lnTo>
                    <a:pt x="1963971" y="609380"/>
                  </a:lnTo>
                  <a:lnTo>
                    <a:pt x="1962474" y="602893"/>
                  </a:lnTo>
                  <a:cubicBezTo>
                    <a:pt x="1956144" y="577270"/>
                    <a:pt x="1949927" y="554062"/>
                    <a:pt x="1943885" y="533833"/>
                  </a:cubicBezTo>
                  <a:cubicBezTo>
                    <a:pt x="1943885" y="533833"/>
                    <a:pt x="1950566" y="550123"/>
                    <a:pt x="1961107" y="578672"/>
                  </a:cubicBezTo>
                  <a:lnTo>
                    <a:pt x="1968568" y="599347"/>
                  </a:lnTo>
                  <a:lnTo>
                    <a:pt x="1988189" y="556531"/>
                  </a:lnTo>
                  <a:cubicBezTo>
                    <a:pt x="2002785" y="525854"/>
                    <a:pt x="2011790" y="508993"/>
                    <a:pt x="2011790" y="508993"/>
                  </a:cubicBezTo>
                  <a:lnTo>
                    <a:pt x="1971954" y="608729"/>
                  </a:lnTo>
                  <a:lnTo>
                    <a:pt x="1972830" y="611157"/>
                  </a:lnTo>
                  <a:cubicBezTo>
                    <a:pt x="1989899" y="659519"/>
                    <a:pt x="2012159" y="727283"/>
                    <a:pt x="2032928" y="804889"/>
                  </a:cubicBezTo>
                  <a:cubicBezTo>
                    <a:pt x="2039484" y="763941"/>
                    <a:pt x="2046382" y="724347"/>
                    <a:pt x="2053574" y="686862"/>
                  </a:cubicBezTo>
                  <a:cubicBezTo>
                    <a:pt x="2053574" y="686862"/>
                    <a:pt x="2048192" y="746553"/>
                    <a:pt x="2040658" y="834396"/>
                  </a:cubicBezTo>
                  <a:lnTo>
                    <a:pt x="2049630" y="878413"/>
                  </a:lnTo>
                  <a:lnTo>
                    <a:pt x="2063234" y="858475"/>
                  </a:lnTo>
                  <a:cubicBezTo>
                    <a:pt x="2075566" y="841617"/>
                    <a:pt x="2082926" y="833718"/>
                    <a:pt x="2082926" y="833718"/>
                  </a:cubicBezTo>
                  <a:lnTo>
                    <a:pt x="2051672" y="888432"/>
                  </a:lnTo>
                  <a:lnTo>
                    <a:pt x="2080091" y="1027846"/>
                  </a:lnTo>
                  <a:cubicBezTo>
                    <a:pt x="2096725" y="969510"/>
                    <a:pt x="2113751" y="918551"/>
                    <a:pt x="2128477" y="877753"/>
                  </a:cubicBezTo>
                  <a:cubicBezTo>
                    <a:pt x="2135767" y="585470"/>
                    <a:pt x="2150933" y="255400"/>
                    <a:pt x="2179994" y="0"/>
                  </a:cubicBezTo>
                  <a:cubicBezTo>
                    <a:pt x="2179994" y="0"/>
                    <a:pt x="2169035" y="621826"/>
                    <a:pt x="2173243" y="1103043"/>
                  </a:cubicBezTo>
                  <a:cubicBezTo>
                    <a:pt x="2199026" y="1048922"/>
                    <a:pt x="2217960" y="1024986"/>
                    <a:pt x="2217960" y="1024986"/>
                  </a:cubicBezTo>
                  <a:cubicBezTo>
                    <a:pt x="2202059" y="1053439"/>
                    <a:pt x="2187235" y="1088290"/>
                    <a:pt x="2173438" y="1126905"/>
                  </a:cubicBezTo>
                  <a:cubicBezTo>
                    <a:pt x="2174515" y="1235448"/>
                    <a:pt x="2176423" y="1336012"/>
                    <a:pt x="2179407" y="1419640"/>
                  </a:cubicBezTo>
                  <a:cubicBezTo>
                    <a:pt x="2194721" y="1266987"/>
                    <a:pt x="2216296" y="1056901"/>
                    <a:pt x="2237921" y="863301"/>
                  </a:cubicBezTo>
                  <a:cubicBezTo>
                    <a:pt x="2237921" y="863301"/>
                    <a:pt x="2227451" y="1050277"/>
                    <a:pt x="2221384" y="1248018"/>
                  </a:cubicBezTo>
                  <a:cubicBezTo>
                    <a:pt x="2249614" y="1003157"/>
                    <a:pt x="2295113" y="661344"/>
                    <a:pt x="2353725" y="401353"/>
                  </a:cubicBezTo>
                  <a:cubicBezTo>
                    <a:pt x="2353725" y="401353"/>
                    <a:pt x="2312433" y="790136"/>
                    <a:pt x="2286160" y="1104925"/>
                  </a:cubicBezTo>
                  <a:cubicBezTo>
                    <a:pt x="2299027" y="1020470"/>
                    <a:pt x="2314145" y="943014"/>
                    <a:pt x="2331464" y="889796"/>
                  </a:cubicBezTo>
                  <a:cubicBezTo>
                    <a:pt x="2331464" y="889796"/>
                    <a:pt x="2324761" y="993146"/>
                    <a:pt x="2316200" y="1123442"/>
                  </a:cubicBezTo>
                  <a:cubicBezTo>
                    <a:pt x="2385868" y="778770"/>
                    <a:pt x="2529950" y="508993"/>
                    <a:pt x="2529950" y="508993"/>
                  </a:cubicBezTo>
                  <a:cubicBezTo>
                    <a:pt x="2337335" y="957165"/>
                    <a:pt x="2315270" y="1264804"/>
                    <a:pt x="2327990" y="1438081"/>
                  </a:cubicBezTo>
                  <a:cubicBezTo>
                    <a:pt x="2353333" y="1059160"/>
                    <a:pt x="2447023" y="812793"/>
                    <a:pt x="2447023" y="812793"/>
                  </a:cubicBezTo>
                  <a:cubicBezTo>
                    <a:pt x="2382199" y="1071429"/>
                    <a:pt x="2368500" y="1270299"/>
                    <a:pt x="2370017" y="1400370"/>
                  </a:cubicBezTo>
                  <a:cubicBezTo>
                    <a:pt x="2379165" y="1364239"/>
                    <a:pt x="2389391" y="1324269"/>
                    <a:pt x="2400643" y="1280687"/>
                  </a:cubicBezTo>
                  <a:cubicBezTo>
                    <a:pt x="2483325" y="960101"/>
                    <a:pt x="2601086" y="833718"/>
                    <a:pt x="2601086" y="833718"/>
                  </a:cubicBezTo>
                  <a:cubicBezTo>
                    <a:pt x="2500498" y="986898"/>
                    <a:pt x="2427013" y="1286257"/>
                    <a:pt x="2389097" y="1469094"/>
                  </a:cubicBezTo>
                  <a:cubicBezTo>
                    <a:pt x="2438657" y="1379745"/>
                    <a:pt x="2496731" y="1344668"/>
                    <a:pt x="2496731" y="1344668"/>
                  </a:cubicBezTo>
                  <a:cubicBezTo>
                    <a:pt x="2410086" y="1431382"/>
                    <a:pt x="2383177" y="1590508"/>
                    <a:pt x="2378138" y="1625886"/>
                  </a:cubicBezTo>
                  <a:lnTo>
                    <a:pt x="2368793" y="1625886"/>
                  </a:lnTo>
                  <a:lnTo>
                    <a:pt x="2358030" y="1625886"/>
                  </a:lnTo>
                  <a:lnTo>
                    <a:pt x="2355339" y="1625886"/>
                  </a:lnTo>
                  <a:lnTo>
                    <a:pt x="2333079" y="1625886"/>
                  </a:lnTo>
                  <a:lnTo>
                    <a:pt x="2321679" y="1625886"/>
                  </a:lnTo>
                  <a:lnTo>
                    <a:pt x="2320603" y="1625886"/>
                  </a:lnTo>
                  <a:lnTo>
                    <a:pt x="2295015" y="1625886"/>
                  </a:lnTo>
                  <a:cubicBezTo>
                    <a:pt x="2290025" y="1618434"/>
                    <a:pt x="2286894" y="1612488"/>
                    <a:pt x="2286894" y="1612488"/>
                  </a:cubicBezTo>
                  <a:cubicBezTo>
                    <a:pt x="2286111" y="1605337"/>
                    <a:pt x="2285426" y="1598111"/>
                    <a:pt x="2284790" y="1590884"/>
                  </a:cubicBezTo>
                  <a:cubicBezTo>
                    <a:pt x="2283910" y="1603304"/>
                    <a:pt x="2283078" y="1613993"/>
                    <a:pt x="2282442" y="1622424"/>
                  </a:cubicBezTo>
                  <a:cubicBezTo>
                    <a:pt x="2282344" y="1623628"/>
                    <a:pt x="2282246" y="1624757"/>
                    <a:pt x="2282148" y="1625886"/>
                  </a:cubicBezTo>
                  <a:lnTo>
                    <a:pt x="2244574" y="1625886"/>
                  </a:lnTo>
                  <a:lnTo>
                    <a:pt x="2239731" y="1625886"/>
                  </a:lnTo>
                  <a:lnTo>
                    <a:pt x="2220797" y="1625886"/>
                  </a:lnTo>
                  <a:lnTo>
                    <a:pt x="2196286" y="1625886"/>
                  </a:lnTo>
                  <a:lnTo>
                    <a:pt x="2169916" y="1625886"/>
                  </a:lnTo>
                  <a:lnTo>
                    <a:pt x="2159055" y="1625886"/>
                  </a:lnTo>
                  <a:lnTo>
                    <a:pt x="2158712" y="1625886"/>
                  </a:lnTo>
                  <a:cubicBezTo>
                    <a:pt x="2157049" y="1623779"/>
                    <a:pt x="2155288" y="1621445"/>
                    <a:pt x="2153526" y="1618961"/>
                  </a:cubicBezTo>
                  <a:cubicBezTo>
                    <a:pt x="2152303" y="1621295"/>
                    <a:pt x="2150982" y="1623628"/>
                    <a:pt x="2149612" y="1625886"/>
                  </a:cubicBezTo>
                  <a:lnTo>
                    <a:pt x="2134593" y="1625886"/>
                  </a:lnTo>
                  <a:lnTo>
                    <a:pt x="2121138" y="1625886"/>
                  </a:lnTo>
                  <a:lnTo>
                    <a:pt x="2115512" y="1625886"/>
                  </a:lnTo>
                  <a:lnTo>
                    <a:pt x="2096138" y="1625886"/>
                  </a:lnTo>
                  <a:lnTo>
                    <a:pt x="2094426" y="1625886"/>
                  </a:lnTo>
                  <a:lnTo>
                    <a:pt x="2072361" y="1625886"/>
                  </a:lnTo>
                  <a:lnTo>
                    <a:pt x="2072263" y="1625886"/>
                  </a:lnTo>
                  <a:lnTo>
                    <a:pt x="2069279" y="1625886"/>
                  </a:lnTo>
                  <a:lnTo>
                    <a:pt x="2063408" y="1625886"/>
                  </a:lnTo>
                  <a:lnTo>
                    <a:pt x="2060130" y="1625886"/>
                  </a:lnTo>
                  <a:lnTo>
                    <a:pt x="2056069" y="1625886"/>
                  </a:lnTo>
                  <a:lnTo>
                    <a:pt x="2043251" y="1625886"/>
                  </a:lnTo>
                  <a:lnTo>
                    <a:pt x="2033662" y="1625886"/>
                  </a:lnTo>
                  <a:lnTo>
                    <a:pt x="2032341" y="1625886"/>
                  </a:lnTo>
                  <a:lnTo>
                    <a:pt x="2008563" y="1625886"/>
                  </a:lnTo>
                  <a:cubicBezTo>
                    <a:pt x="2008270" y="1622574"/>
                    <a:pt x="2008025" y="1619337"/>
                    <a:pt x="2007781" y="1616025"/>
                  </a:cubicBezTo>
                  <a:cubicBezTo>
                    <a:pt x="2007585" y="1619488"/>
                    <a:pt x="2007389" y="1622800"/>
                    <a:pt x="2007194" y="1625886"/>
                  </a:cubicBezTo>
                  <a:lnTo>
                    <a:pt x="1983025" y="1625886"/>
                  </a:lnTo>
                  <a:lnTo>
                    <a:pt x="1973925" y="1625886"/>
                  </a:lnTo>
                  <a:lnTo>
                    <a:pt x="1964336" y="1625886"/>
                  </a:lnTo>
                  <a:lnTo>
                    <a:pt x="1946772" y="1625886"/>
                  </a:lnTo>
                  <a:lnTo>
                    <a:pt x="1941341" y="1625886"/>
                  </a:lnTo>
                  <a:lnTo>
                    <a:pt x="1928523" y="1625886"/>
                  </a:lnTo>
                  <a:lnTo>
                    <a:pt x="1925686" y="1625886"/>
                  </a:lnTo>
                  <a:lnTo>
                    <a:pt x="1925539" y="1625886"/>
                  </a:lnTo>
                  <a:lnTo>
                    <a:pt x="1915363" y="1625886"/>
                  </a:lnTo>
                  <a:lnTo>
                    <a:pt x="1912672" y="1625886"/>
                  </a:lnTo>
                  <a:lnTo>
                    <a:pt x="1903327" y="1625886"/>
                  </a:lnTo>
                  <a:lnTo>
                    <a:pt x="1892270" y="1625886"/>
                  </a:lnTo>
                  <a:lnTo>
                    <a:pt x="1891341" y="1625886"/>
                  </a:lnTo>
                  <a:lnTo>
                    <a:pt x="1873043" y="1625886"/>
                  </a:lnTo>
                  <a:lnTo>
                    <a:pt x="1870107" y="1625886"/>
                  </a:lnTo>
                  <a:lnTo>
                    <a:pt x="1865019" y="1625886"/>
                  </a:lnTo>
                  <a:lnTo>
                    <a:pt x="1859978" y="1625886"/>
                  </a:lnTo>
                  <a:lnTo>
                    <a:pt x="1854598" y="1625886"/>
                  </a:lnTo>
                  <a:lnTo>
                    <a:pt x="1850633" y="1625886"/>
                  </a:lnTo>
                  <a:lnTo>
                    <a:pt x="1839870" y="1625886"/>
                  </a:lnTo>
                  <a:lnTo>
                    <a:pt x="1837179" y="1625886"/>
                  </a:lnTo>
                  <a:lnTo>
                    <a:pt x="1814919" y="1625886"/>
                  </a:lnTo>
                  <a:lnTo>
                    <a:pt x="1803519" y="1625886"/>
                  </a:lnTo>
                  <a:lnTo>
                    <a:pt x="1802443" y="1625886"/>
                  </a:lnTo>
                  <a:lnTo>
                    <a:pt x="1776855" y="1625886"/>
                  </a:lnTo>
                  <a:cubicBezTo>
                    <a:pt x="1771865" y="1618434"/>
                    <a:pt x="1768734" y="1612488"/>
                    <a:pt x="1768734" y="1612488"/>
                  </a:cubicBezTo>
                  <a:cubicBezTo>
                    <a:pt x="1767951" y="1605337"/>
                    <a:pt x="1767266" y="1598111"/>
                    <a:pt x="1766630" y="1590884"/>
                  </a:cubicBezTo>
                  <a:cubicBezTo>
                    <a:pt x="1765750" y="1603304"/>
                    <a:pt x="1764918" y="1613993"/>
                    <a:pt x="1764282" y="1622424"/>
                  </a:cubicBezTo>
                  <a:cubicBezTo>
                    <a:pt x="1764184" y="1623628"/>
                    <a:pt x="1764086" y="1624757"/>
                    <a:pt x="1763988" y="1625886"/>
                  </a:cubicBezTo>
                  <a:lnTo>
                    <a:pt x="1726414" y="1625886"/>
                  </a:lnTo>
                  <a:lnTo>
                    <a:pt x="1721571" y="1625886"/>
                  </a:lnTo>
                  <a:lnTo>
                    <a:pt x="1702637" y="1625886"/>
                  </a:lnTo>
                  <a:lnTo>
                    <a:pt x="1678126" y="1625886"/>
                  </a:lnTo>
                  <a:lnTo>
                    <a:pt x="1651756" y="1625886"/>
                  </a:lnTo>
                  <a:lnTo>
                    <a:pt x="1640895" y="1625886"/>
                  </a:lnTo>
                  <a:lnTo>
                    <a:pt x="1640552" y="1625886"/>
                  </a:lnTo>
                  <a:cubicBezTo>
                    <a:pt x="1638889" y="1623779"/>
                    <a:pt x="1637128" y="1621445"/>
                    <a:pt x="1635366" y="1618961"/>
                  </a:cubicBezTo>
                  <a:cubicBezTo>
                    <a:pt x="1634143" y="1621295"/>
                    <a:pt x="1632822" y="1623628"/>
                    <a:pt x="1631452" y="1625886"/>
                  </a:cubicBezTo>
                  <a:lnTo>
                    <a:pt x="1616433" y="1625886"/>
                  </a:lnTo>
                  <a:lnTo>
                    <a:pt x="1602978" y="1625886"/>
                  </a:lnTo>
                  <a:lnTo>
                    <a:pt x="1597352" y="1625886"/>
                  </a:lnTo>
                  <a:lnTo>
                    <a:pt x="1577978" y="1625886"/>
                  </a:lnTo>
                  <a:lnTo>
                    <a:pt x="1576266" y="1625886"/>
                  </a:lnTo>
                  <a:lnTo>
                    <a:pt x="1554201" y="1625886"/>
                  </a:lnTo>
                  <a:lnTo>
                    <a:pt x="1554103" y="1625886"/>
                  </a:lnTo>
                  <a:lnTo>
                    <a:pt x="1551119" y="1625886"/>
                  </a:lnTo>
                  <a:lnTo>
                    <a:pt x="1545248" y="1625886"/>
                  </a:lnTo>
                  <a:lnTo>
                    <a:pt x="1541970" y="1625886"/>
                  </a:lnTo>
                  <a:lnTo>
                    <a:pt x="1537909" y="1625886"/>
                  </a:lnTo>
                  <a:lnTo>
                    <a:pt x="1525091" y="1625886"/>
                  </a:lnTo>
                  <a:lnTo>
                    <a:pt x="1515502" y="1625886"/>
                  </a:lnTo>
                  <a:lnTo>
                    <a:pt x="1514181" y="1625886"/>
                  </a:lnTo>
                  <a:lnTo>
                    <a:pt x="1490403" y="1625886"/>
                  </a:lnTo>
                  <a:cubicBezTo>
                    <a:pt x="1490110" y="1622574"/>
                    <a:pt x="1489865" y="1619337"/>
                    <a:pt x="1489621" y="1616025"/>
                  </a:cubicBezTo>
                  <a:cubicBezTo>
                    <a:pt x="1489425" y="1619488"/>
                    <a:pt x="1489229" y="1622800"/>
                    <a:pt x="1489034" y="1625886"/>
                  </a:cubicBezTo>
                  <a:lnTo>
                    <a:pt x="1464865" y="1625886"/>
                  </a:lnTo>
                  <a:lnTo>
                    <a:pt x="1455765" y="1625886"/>
                  </a:lnTo>
                  <a:lnTo>
                    <a:pt x="1446176" y="1625886"/>
                  </a:lnTo>
                  <a:lnTo>
                    <a:pt x="1428612" y="1625886"/>
                  </a:lnTo>
                  <a:lnTo>
                    <a:pt x="1423181" y="1625886"/>
                  </a:lnTo>
                  <a:lnTo>
                    <a:pt x="1410363" y="1625886"/>
                  </a:lnTo>
                  <a:lnTo>
                    <a:pt x="1407526" y="1625886"/>
                  </a:lnTo>
                  <a:lnTo>
                    <a:pt x="1407379" y="1625886"/>
                  </a:lnTo>
                  <a:lnTo>
                    <a:pt x="1397203" y="1625886"/>
                  </a:lnTo>
                  <a:lnTo>
                    <a:pt x="1394512" y="1625886"/>
                  </a:lnTo>
                  <a:lnTo>
                    <a:pt x="1385167" y="1625886"/>
                  </a:lnTo>
                  <a:lnTo>
                    <a:pt x="1374110" y="1625886"/>
                  </a:lnTo>
                  <a:lnTo>
                    <a:pt x="1373181" y="1625886"/>
                  </a:lnTo>
                  <a:lnTo>
                    <a:pt x="1354883" y="1625886"/>
                  </a:lnTo>
                  <a:lnTo>
                    <a:pt x="1351978" y="1625886"/>
                  </a:lnTo>
                  <a:lnTo>
                    <a:pt x="1351947" y="1625886"/>
                  </a:lnTo>
                  <a:lnTo>
                    <a:pt x="1346859" y="1625886"/>
                  </a:lnTo>
                  <a:lnTo>
                    <a:pt x="1342633" y="1625886"/>
                  </a:lnTo>
                  <a:lnTo>
                    <a:pt x="1336438" y="1625886"/>
                  </a:lnTo>
                  <a:lnTo>
                    <a:pt x="1331870" y="1625886"/>
                  </a:lnTo>
                  <a:lnTo>
                    <a:pt x="1329179" y="1625886"/>
                  </a:lnTo>
                  <a:lnTo>
                    <a:pt x="1306919" y="1625886"/>
                  </a:lnTo>
                  <a:lnTo>
                    <a:pt x="1295519" y="1625886"/>
                  </a:lnTo>
                  <a:lnTo>
                    <a:pt x="1294443" y="1625886"/>
                  </a:lnTo>
                  <a:lnTo>
                    <a:pt x="1268855" y="1625886"/>
                  </a:lnTo>
                  <a:cubicBezTo>
                    <a:pt x="1263865" y="1618434"/>
                    <a:pt x="1260734" y="1612488"/>
                    <a:pt x="1260734" y="1612488"/>
                  </a:cubicBezTo>
                  <a:cubicBezTo>
                    <a:pt x="1259951" y="1605337"/>
                    <a:pt x="1259266" y="1598111"/>
                    <a:pt x="1258630" y="1590884"/>
                  </a:cubicBezTo>
                  <a:cubicBezTo>
                    <a:pt x="1257750" y="1603304"/>
                    <a:pt x="1256918" y="1613993"/>
                    <a:pt x="1256282" y="1622424"/>
                  </a:cubicBezTo>
                  <a:cubicBezTo>
                    <a:pt x="1256184" y="1623628"/>
                    <a:pt x="1256086" y="1624757"/>
                    <a:pt x="1255988" y="1625886"/>
                  </a:cubicBezTo>
                  <a:lnTo>
                    <a:pt x="1218414" y="1625886"/>
                  </a:lnTo>
                  <a:lnTo>
                    <a:pt x="1213571" y="1625886"/>
                  </a:lnTo>
                  <a:lnTo>
                    <a:pt x="1194637" y="1625886"/>
                  </a:lnTo>
                  <a:lnTo>
                    <a:pt x="1170126" y="1625886"/>
                  </a:lnTo>
                  <a:lnTo>
                    <a:pt x="1143756" y="1625886"/>
                  </a:lnTo>
                  <a:lnTo>
                    <a:pt x="1132895" y="1625886"/>
                  </a:lnTo>
                  <a:lnTo>
                    <a:pt x="1132552" y="1625886"/>
                  </a:lnTo>
                  <a:cubicBezTo>
                    <a:pt x="1130889" y="1623779"/>
                    <a:pt x="1129128" y="1621445"/>
                    <a:pt x="1127366" y="1618961"/>
                  </a:cubicBezTo>
                  <a:cubicBezTo>
                    <a:pt x="1126143" y="1621295"/>
                    <a:pt x="1124822" y="1623628"/>
                    <a:pt x="1123452" y="1625886"/>
                  </a:cubicBezTo>
                  <a:lnTo>
                    <a:pt x="1108433" y="1625886"/>
                  </a:lnTo>
                  <a:lnTo>
                    <a:pt x="1094978" y="1625886"/>
                  </a:lnTo>
                  <a:lnTo>
                    <a:pt x="1089352" y="1625886"/>
                  </a:lnTo>
                  <a:lnTo>
                    <a:pt x="1069978" y="1625886"/>
                  </a:lnTo>
                  <a:lnTo>
                    <a:pt x="1068266" y="1625886"/>
                  </a:lnTo>
                  <a:lnTo>
                    <a:pt x="1046201" y="1625886"/>
                  </a:lnTo>
                  <a:lnTo>
                    <a:pt x="1046103" y="1625886"/>
                  </a:lnTo>
                  <a:lnTo>
                    <a:pt x="1043118" y="1625886"/>
                  </a:lnTo>
                  <a:lnTo>
                    <a:pt x="1037248" y="1625886"/>
                  </a:lnTo>
                  <a:lnTo>
                    <a:pt x="1033970" y="1625886"/>
                  </a:lnTo>
                  <a:lnTo>
                    <a:pt x="1029909" y="1625886"/>
                  </a:lnTo>
                  <a:lnTo>
                    <a:pt x="1017091" y="1625886"/>
                  </a:lnTo>
                  <a:lnTo>
                    <a:pt x="1007502" y="1625886"/>
                  </a:lnTo>
                  <a:lnTo>
                    <a:pt x="1006181" y="1625886"/>
                  </a:lnTo>
                  <a:lnTo>
                    <a:pt x="982403" y="1625886"/>
                  </a:lnTo>
                  <a:cubicBezTo>
                    <a:pt x="982110" y="1622574"/>
                    <a:pt x="981865" y="1619337"/>
                    <a:pt x="981621" y="1616025"/>
                  </a:cubicBezTo>
                  <a:cubicBezTo>
                    <a:pt x="981425" y="1619488"/>
                    <a:pt x="981229" y="1622800"/>
                    <a:pt x="981033" y="1625886"/>
                  </a:cubicBezTo>
                  <a:lnTo>
                    <a:pt x="956865" y="1625886"/>
                  </a:lnTo>
                  <a:lnTo>
                    <a:pt x="947765" y="1625886"/>
                  </a:lnTo>
                  <a:lnTo>
                    <a:pt x="938176" y="1625886"/>
                  </a:lnTo>
                  <a:lnTo>
                    <a:pt x="920612" y="1625886"/>
                  </a:lnTo>
                  <a:lnTo>
                    <a:pt x="915181" y="1625886"/>
                  </a:lnTo>
                  <a:lnTo>
                    <a:pt x="902363" y="1625886"/>
                  </a:lnTo>
                  <a:lnTo>
                    <a:pt x="899525" y="1625886"/>
                  </a:lnTo>
                  <a:lnTo>
                    <a:pt x="899379" y="1625886"/>
                  </a:lnTo>
                  <a:lnTo>
                    <a:pt x="889202" y="1625886"/>
                  </a:lnTo>
                  <a:lnTo>
                    <a:pt x="886512" y="1625886"/>
                  </a:lnTo>
                  <a:lnTo>
                    <a:pt x="877167" y="1625886"/>
                  </a:lnTo>
                  <a:lnTo>
                    <a:pt x="866110" y="1625886"/>
                  </a:lnTo>
                  <a:lnTo>
                    <a:pt x="865181" y="1625886"/>
                  </a:lnTo>
                  <a:lnTo>
                    <a:pt x="846883" y="1625886"/>
                  </a:lnTo>
                  <a:lnTo>
                    <a:pt x="843947" y="1625886"/>
                  </a:lnTo>
                  <a:lnTo>
                    <a:pt x="838859" y="1625886"/>
                  </a:lnTo>
                  <a:lnTo>
                    <a:pt x="833818" y="1625886"/>
                  </a:lnTo>
                  <a:lnTo>
                    <a:pt x="828438" y="1625886"/>
                  </a:lnTo>
                  <a:lnTo>
                    <a:pt x="824473" y="1625886"/>
                  </a:lnTo>
                  <a:lnTo>
                    <a:pt x="813710" y="1625886"/>
                  </a:lnTo>
                  <a:lnTo>
                    <a:pt x="811019" y="1625886"/>
                  </a:lnTo>
                  <a:lnTo>
                    <a:pt x="788759" y="1625886"/>
                  </a:lnTo>
                  <a:lnTo>
                    <a:pt x="777359" y="1625886"/>
                  </a:lnTo>
                  <a:lnTo>
                    <a:pt x="776283" y="1625886"/>
                  </a:lnTo>
                  <a:lnTo>
                    <a:pt x="750695" y="1625886"/>
                  </a:lnTo>
                  <a:cubicBezTo>
                    <a:pt x="745705" y="1618434"/>
                    <a:pt x="742574" y="1612488"/>
                    <a:pt x="742574" y="1612488"/>
                  </a:cubicBezTo>
                  <a:cubicBezTo>
                    <a:pt x="741791" y="1605337"/>
                    <a:pt x="741106" y="1598111"/>
                    <a:pt x="740470" y="1590884"/>
                  </a:cubicBezTo>
                  <a:cubicBezTo>
                    <a:pt x="739590" y="1603304"/>
                    <a:pt x="738758" y="1613993"/>
                    <a:pt x="738122" y="1622424"/>
                  </a:cubicBezTo>
                  <a:cubicBezTo>
                    <a:pt x="738024" y="1623628"/>
                    <a:pt x="737926" y="1624757"/>
                    <a:pt x="737828" y="1625886"/>
                  </a:cubicBezTo>
                  <a:lnTo>
                    <a:pt x="700254" y="1625886"/>
                  </a:lnTo>
                  <a:lnTo>
                    <a:pt x="695411" y="1625886"/>
                  </a:lnTo>
                  <a:lnTo>
                    <a:pt x="676477" y="1625886"/>
                  </a:lnTo>
                  <a:lnTo>
                    <a:pt x="651966" y="1625886"/>
                  </a:lnTo>
                  <a:lnTo>
                    <a:pt x="625596" y="1625886"/>
                  </a:lnTo>
                  <a:lnTo>
                    <a:pt x="614735" y="1625886"/>
                  </a:lnTo>
                  <a:lnTo>
                    <a:pt x="614392" y="1625886"/>
                  </a:lnTo>
                  <a:cubicBezTo>
                    <a:pt x="612729" y="1623779"/>
                    <a:pt x="610967" y="1621445"/>
                    <a:pt x="609206" y="1618961"/>
                  </a:cubicBezTo>
                  <a:cubicBezTo>
                    <a:pt x="607983" y="1621295"/>
                    <a:pt x="606662" y="1623628"/>
                    <a:pt x="605292" y="1625886"/>
                  </a:cubicBezTo>
                  <a:lnTo>
                    <a:pt x="590272" y="1625886"/>
                  </a:lnTo>
                  <a:lnTo>
                    <a:pt x="576818" y="1625886"/>
                  </a:lnTo>
                  <a:lnTo>
                    <a:pt x="571192" y="1625886"/>
                  </a:lnTo>
                  <a:lnTo>
                    <a:pt x="551818" y="1625886"/>
                  </a:lnTo>
                  <a:lnTo>
                    <a:pt x="550106" y="1625886"/>
                  </a:lnTo>
                  <a:lnTo>
                    <a:pt x="528041" y="1625886"/>
                  </a:lnTo>
                  <a:lnTo>
                    <a:pt x="527943" y="1625886"/>
                  </a:lnTo>
                  <a:lnTo>
                    <a:pt x="524958" y="1625886"/>
                  </a:lnTo>
                  <a:lnTo>
                    <a:pt x="519088" y="1625886"/>
                  </a:lnTo>
                  <a:lnTo>
                    <a:pt x="515810" y="1625886"/>
                  </a:lnTo>
                  <a:lnTo>
                    <a:pt x="511749" y="1625886"/>
                  </a:lnTo>
                  <a:lnTo>
                    <a:pt x="498931" y="1625886"/>
                  </a:lnTo>
                  <a:lnTo>
                    <a:pt x="489342" y="1625886"/>
                  </a:lnTo>
                  <a:lnTo>
                    <a:pt x="488021" y="1625886"/>
                  </a:lnTo>
                  <a:lnTo>
                    <a:pt x="464243" y="1625886"/>
                  </a:lnTo>
                  <a:cubicBezTo>
                    <a:pt x="463950" y="1622574"/>
                    <a:pt x="463705" y="1619337"/>
                    <a:pt x="463461" y="1616025"/>
                  </a:cubicBezTo>
                  <a:cubicBezTo>
                    <a:pt x="463265" y="1619488"/>
                    <a:pt x="463069" y="1622800"/>
                    <a:pt x="462873" y="1625886"/>
                  </a:cubicBezTo>
                  <a:lnTo>
                    <a:pt x="438705" y="1625886"/>
                  </a:lnTo>
                  <a:lnTo>
                    <a:pt x="429605" y="1625886"/>
                  </a:lnTo>
                  <a:lnTo>
                    <a:pt x="420016" y="1625886"/>
                  </a:lnTo>
                  <a:lnTo>
                    <a:pt x="402452" y="1625886"/>
                  </a:lnTo>
                  <a:lnTo>
                    <a:pt x="397021" y="1625886"/>
                  </a:lnTo>
                  <a:lnTo>
                    <a:pt x="384203" y="1625886"/>
                  </a:lnTo>
                  <a:lnTo>
                    <a:pt x="381365" y="1625886"/>
                  </a:lnTo>
                  <a:lnTo>
                    <a:pt x="381219" y="1625886"/>
                  </a:lnTo>
                  <a:lnTo>
                    <a:pt x="371042" y="1625886"/>
                  </a:lnTo>
                  <a:lnTo>
                    <a:pt x="368352" y="1625886"/>
                  </a:lnTo>
                  <a:lnTo>
                    <a:pt x="359007" y="1625886"/>
                  </a:lnTo>
                  <a:lnTo>
                    <a:pt x="347950" y="1625886"/>
                  </a:lnTo>
                  <a:lnTo>
                    <a:pt x="347021" y="1625886"/>
                  </a:lnTo>
                  <a:lnTo>
                    <a:pt x="328723" y="1625886"/>
                  </a:lnTo>
                  <a:lnTo>
                    <a:pt x="325787" y="1625886"/>
                  </a:lnTo>
                  <a:lnTo>
                    <a:pt x="320699" y="1625886"/>
                  </a:lnTo>
                  <a:lnTo>
                    <a:pt x="310278" y="1625886"/>
                  </a:lnTo>
                  <a:cubicBezTo>
                    <a:pt x="293938" y="1577712"/>
                    <a:pt x="246775" y="1455469"/>
                    <a:pt x="171725" y="1394499"/>
                  </a:cubicBezTo>
                  <a:cubicBezTo>
                    <a:pt x="171725" y="1394499"/>
                    <a:pt x="223927" y="1418661"/>
                    <a:pt x="278820" y="1494761"/>
                  </a:cubicBezTo>
                  <a:cubicBezTo>
                    <a:pt x="216980" y="1329689"/>
                    <a:pt x="106557" y="1060891"/>
                    <a:pt x="0" y="932626"/>
                  </a:cubicBezTo>
                  <a:cubicBezTo>
                    <a:pt x="0" y="932626"/>
                    <a:pt x="115462" y="1033266"/>
                    <a:pt x="236843" y="1320430"/>
                  </a:cubicBezTo>
                  <a:cubicBezTo>
                    <a:pt x="252156" y="1356712"/>
                    <a:pt x="266246" y="1390057"/>
                    <a:pt x="279016" y="1420618"/>
                  </a:cubicBezTo>
                  <a:cubicBezTo>
                    <a:pt x="263360" y="1366497"/>
                    <a:pt x="242078" y="1304172"/>
                    <a:pt x="213164" y="1234620"/>
                  </a:cubicBezTo>
                  <a:cubicBezTo>
                    <a:pt x="213164" y="1234620"/>
                    <a:pt x="272998" y="1345044"/>
                    <a:pt x="322803" y="1527129"/>
                  </a:cubicBezTo>
                  <a:cubicBezTo>
                    <a:pt x="324907" y="1532247"/>
                    <a:pt x="326864" y="1537290"/>
                    <a:pt x="328821" y="1542183"/>
                  </a:cubicBezTo>
                  <a:cubicBezTo>
                    <a:pt x="324711" y="1418059"/>
                    <a:pt x="286501" y="1146927"/>
                    <a:pt x="72555" y="747531"/>
                  </a:cubicBezTo>
                  <a:cubicBezTo>
                    <a:pt x="62770" y="736241"/>
                    <a:pt x="52985" y="725627"/>
                    <a:pt x="43200" y="715616"/>
                  </a:cubicBezTo>
                  <a:cubicBezTo>
                    <a:pt x="43200" y="715616"/>
                    <a:pt x="51224" y="721562"/>
                    <a:pt x="65559" y="734434"/>
                  </a:cubicBezTo>
                  <a:cubicBezTo>
                    <a:pt x="45255" y="697024"/>
                    <a:pt x="23484" y="658409"/>
                    <a:pt x="0" y="618815"/>
                  </a:cubicBezTo>
                  <a:cubicBezTo>
                    <a:pt x="0" y="618815"/>
                    <a:pt x="33758" y="667065"/>
                    <a:pt x="81361" y="749187"/>
                  </a:cubicBezTo>
                  <a:cubicBezTo>
                    <a:pt x="122800" y="788931"/>
                    <a:pt x="194230" y="866537"/>
                    <a:pt x="276765" y="994425"/>
                  </a:cubicBezTo>
                  <a:cubicBezTo>
                    <a:pt x="263164" y="912604"/>
                    <a:pt x="249416" y="840117"/>
                    <a:pt x="236843" y="790512"/>
                  </a:cubicBezTo>
                  <a:cubicBezTo>
                    <a:pt x="236843" y="790512"/>
                    <a:pt x="274613" y="898904"/>
                    <a:pt x="303674" y="1037331"/>
                  </a:cubicBezTo>
                  <a:cubicBezTo>
                    <a:pt x="321482" y="1066536"/>
                    <a:pt x="339682" y="1098000"/>
                    <a:pt x="358126" y="1131948"/>
                  </a:cubicBezTo>
                  <a:cubicBezTo>
                    <a:pt x="359594" y="1047869"/>
                    <a:pt x="361698" y="958144"/>
                    <a:pt x="364731" y="867666"/>
                  </a:cubicBezTo>
                  <a:cubicBezTo>
                    <a:pt x="291589" y="707788"/>
                    <a:pt x="188457" y="522918"/>
                    <a:pt x="43200" y="314263"/>
                  </a:cubicBezTo>
                  <a:cubicBezTo>
                    <a:pt x="43200" y="314263"/>
                    <a:pt x="210571" y="517724"/>
                    <a:pt x="366590" y="814900"/>
                  </a:cubicBezTo>
                  <a:cubicBezTo>
                    <a:pt x="372461" y="659011"/>
                    <a:pt x="381121" y="503573"/>
                    <a:pt x="393743" y="373051"/>
                  </a:cubicBezTo>
                  <a:cubicBezTo>
                    <a:pt x="393743" y="373051"/>
                    <a:pt x="390416" y="597062"/>
                    <a:pt x="389144" y="858634"/>
                  </a:cubicBezTo>
                  <a:cubicBezTo>
                    <a:pt x="413313" y="906507"/>
                    <a:pt x="436992" y="956488"/>
                    <a:pt x="459498" y="1008275"/>
                  </a:cubicBezTo>
                  <a:cubicBezTo>
                    <a:pt x="464879" y="966574"/>
                    <a:pt x="470555" y="924723"/>
                    <a:pt x="476572" y="883549"/>
                  </a:cubicBezTo>
                  <a:cubicBezTo>
                    <a:pt x="450691" y="743316"/>
                    <a:pt x="423734" y="614751"/>
                    <a:pt x="399565" y="533833"/>
                  </a:cubicBezTo>
                  <a:cubicBezTo>
                    <a:pt x="399565" y="533833"/>
                    <a:pt x="447071" y="649677"/>
                    <a:pt x="488608" y="804889"/>
                  </a:cubicBezTo>
                  <a:cubicBezTo>
                    <a:pt x="495164" y="763941"/>
                    <a:pt x="502062" y="724347"/>
                    <a:pt x="509254" y="686862"/>
                  </a:cubicBezTo>
                  <a:cubicBezTo>
                    <a:pt x="509254" y="686862"/>
                    <a:pt x="503872" y="746553"/>
                    <a:pt x="496338" y="834396"/>
                  </a:cubicBezTo>
                  <a:cubicBezTo>
                    <a:pt x="511798" y="895291"/>
                    <a:pt x="525937" y="961155"/>
                    <a:pt x="535771" y="1027846"/>
                  </a:cubicBezTo>
                  <a:lnTo>
                    <a:pt x="551184" y="977339"/>
                  </a:lnTo>
                  <a:lnTo>
                    <a:pt x="518160" y="932626"/>
                  </a:lnTo>
                  <a:cubicBezTo>
                    <a:pt x="518160" y="932626"/>
                    <a:pt x="525376" y="938916"/>
                    <a:pt x="538098" y="952838"/>
                  </a:cubicBezTo>
                  <a:lnTo>
                    <a:pt x="553270" y="970503"/>
                  </a:lnTo>
                  <a:lnTo>
                    <a:pt x="560679" y="946223"/>
                  </a:lnTo>
                  <a:cubicBezTo>
                    <a:pt x="568856" y="921091"/>
                    <a:pt x="576794" y="898152"/>
                    <a:pt x="584157" y="877753"/>
                  </a:cubicBezTo>
                  <a:lnTo>
                    <a:pt x="588320" y="744928"/>
                  </a:lnTo>
                  <a:lnTo>
                    <a:pt x="561360" y="715616"/>
                  </a:lnTo>
                  <a:cubicBezTo>
                    <a:pt x="561360" y="715616"/>
                    <a:pt x="569384" y="721562"/>
                    <a:pt x="583719" y="734434"/>
                  </a:cubicBezTo>
                  <a:cubicBezTo>
                    <a:pt x="563415" y="697024"/>
                    <a:pt x="541644" y="658409"/>
                    <a:pt x="518160" y="618815"/>
                  </a:cubicBezTo>
                  <a:cubicBezTo>
                    <a:pt x="518160" y="618815"/>
                    <a:pt x="537149" y="645956"/>
                    <a:pt x="566726" y="694171"/>
                  </a:cubicBezTo>
                  <a:lnTo>
                    <a:pt x="588753" y="731123"/>
                  </a:lnTo>
                  <a:lnTo>
                    <a:pt x="591195" y="653213"/>
                  </a:lnTo>
                  <a:cubicBezTo>
                    <a:pt x="594096" y="577176"/>
                    <a:pt x="597584" y="500534"/>
                    <a:pt x="601751" y="425045"/>
                  </a:cubicBezTo>
                  <a:lnTo>
                    <a:pt x="604768" y="379444"/>
                  </a:lnTo>
                  <a:lnTo>
                    <a:pt x="561360" y="314263"/>
                  </a:lnTo>
                  <a:cubicBezTo>
                    <a:pt x="561360" y="314263"/>
                    <a:pt x="571821" y="326979"/>
                    <a:pt x="589950" y="350697"/>
                  </a:cubicBezTo>
                  <a:lnTo>
                    <a:pt x="605310" y="371250"/>
                  </a:lnTo>
                  <a:lnTo>
                    <a:pt x="616390" y="203793"/>
                  </a:lnTo>
                  <a:cubicBezTo>
                    <a:pt x="622012" y="132367"/>
                    <a:pt x="628409" y="63850"/>
                    <a:pt x="635674" y="0"/>
                  </a:cubicBezTo>
                  <a:close/>
                </a:path>
              </a:pathLst>
            </a:custGeom>
            <a:gradFill>
              <a:gsLst>
                <a:gs pos="60000">
                  <a:schemeClr val="accent3"/>
                </a:gs>
                <a:gs pos="100000">
                  <a:schemeClr val="accent3">
                    <a:lumMod val="50000"/>
                  </a:schemeClr>
                </a:gs>
              </a:gsLst>
              <a:lin ang="4648260"/>
            </a:gra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9" name="Shape 11">
              <a:extLst>
                <a:ext uri="{FF2B5EF4-FFF2-40B4-BE49-F238E27FC236}">
                  <a16:creationId xmlns:a16="http://schemas.microsoft.com/office/drawing/2014/main" id="{49405079-44E3-F04F-A89A-492945FAD2C2}"/>
                </a:ext>
              </a:extLst>
            </p:cNvPr>
            <p:cNvSpPr/>
            <p:nvPr/>
          </p:nvSpPr>
          <p:spPr>
            <a:xfrm>
              <a:off x="130211" y="3030492"/>
              <a:ext cx="1726072" cy="172607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alpha val="25000"/>
              </a:schemeClr>
            </a:solidFill>
            <a:ln w="12700">
              <a:miter lim="400000"/>
            </a:ln>
          </p:spPr>
          <p:txBody>
            <a:bodyPr lIns="0" tIns="0" rIns="0" bIns="0" anchor="ctr"/>
            <a:lstStyle/>
            <a:p>
              <a:pPr lvl="0" algn="ctr">
                <a:defRPr sz="3000">
                  <a:solidFill>
                    <a:srgbClr val="FFFFFF"/>
                  </a:solidFill>
                  <a:effectLst>
                    <a:outerShdw blurRad="38100" dist="12700" dir="5400000" rotWithShape="0">
                      <a:srgbClr val="000000">
                        <a:alpha val="50000"/>
                      </a:srgbClr>
                    </a:outerShdw>
                  </a:effectLst>
                </a:defRPr>
              </a:pPr>
              <a:r>
                <a:rPr lang="en-US" altLang="zh-CN" sz="1600">
                  <a:latin typeface="Microsoft YaHei" panose="020B0503020204020204" pitchFamily="34" charset="-122"/>
                  <a:ea typeface="Microsoft YaHei" panose="020B0503020204020204" pitchFamily="34" charset="-122"/>
                </a:rPr>
                <a:t>Container</a:t>
              </a:r>
              <a:endParaRPr sz="1600">
                <a:latin typeface="Microsoft YaHei" panose="020B0503020204020204" pitchFamily="34" charset="-122"/>
                <a:ea typeface="Microsoft YaHei" panose="020B0503020204020204" pitchFamily="34" charset="-122"/>
              </a:endParaRPr>
            </a:p>
          </p:txBody>
        </p:sp>
        <p:sp>
          <p:nvSpPr>
            <p:cNvPr id="10" name="Shape 11">
              <a:extLst>
                <a:ext uri="{FF2B5EF4-FFF2-40B4-BE49-F238E27FC236}">
                  <a16:creationId xmlns:a16="http://schemas.microsoft.com/office/drawing/2014/main" id="{B1DAB313-2A55-1349-9D98-4CD3FF1BCFDE}"/>
                </a:ext>
              </a:extLst>
            </p:cNvPr>
            <p:cNvSpPr/>
            <p:nvPr/>
          </p:nvSpPr>
          <p:spPr>
            <a:xfrm>
              <a:off x="3571083" y="2364792"/>
              <a:ext cx="1467952" cy="146795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alpha val="25000"/>
              </a:schemeClr>
            </a:solidFill>
            <a:ln w="12700">
              <a:miter lim="400000"/>
            </a:ln>
          </p:spPr>
          <p:txBody>
            <a:bodyPr lIns="0" tIns="0" rIns="0" bIns="0" anchor="ctr"/>
            <a:lstStyle/>
            <a:p>
              <a:pPr lvl="0" algn="ctr">
                <a:defRPr sz="3000">
                  <a:solidFill>
                    <a:srgbClr val="FFFFFF"/>
                  </a:solidFill>
                  <a:effectLst>
                    <a:outerShdw blurRad="38100" dist="12700" dir="5400000" rotWithShape="0">
                      <a:srgbClr val="000000">
                        <a:alpha val="50000"/>
                      </a:srgbClr>
                    </a:outerShdw>
                  </a:effectLst>
                </a:defRPr>
              </a:pPr>
              <a:r>
                <a:rPr lang="en-US" altLang="zh-CN" sz="1600">
                  <a:latin typeface="Microsoft YaHei" panose="020B0503020204020204" pitchFamily="34" charset="-122"/>
                  <a:ea typeface="Microsoft YaHei" panose="020B0503020204020204" pitchFamily="34" charset="-122"/>
                </a:rPr>
                <a:t>Converting</a:t>
              </a:r>
              <a:endParaRPr sz="1600">
                <a:latin typeface="Microsoft YaHei" panose="020B0503020204020204" pitchFamily="34" charset="-122"/>
                <a:ea typeface="Microsoft YaHei" panose="020B0503020204020204" pitchFamily="34" charset="-122"/>
              </a:endParaRPr>
            </a:p>
          </p:txBody>
        </p:sp>
        <p:sp>
          <p:nvSpPr>
            <p:cNvPr id="11" name="Oval 7">
              <a:extLst>
                <a:ext uri="{FF2B5EF4-FFF2-40B4-BE49-F238E27FC236}">
                  <a16:creationId xmlns:a16="http://schemas.microsoft.com/office/drawing/2014/main" id="{4E229BF2-5F46-AC46-8812-B4709D749FFD}"/>
                </a:ext>
              </a:extLst>
            </p:cNvPr>
            <p:cNvSpPr/>
            <p:nvPr/>
          </p:nvSpPr>
          <p:spPr>
            <a:xfrm>
              <a:off x="3121693" y="3210204"/>
              <a:ext cx="1230020" cy="1230019"/>
            </a:xfrm>
            <a:prstGeom prst="ellipse">
              <a:avLst/>
            </a:prstGeom>
            <a:solidFill>
              <a:schemeClr val="accent3">
                <a:alpha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Microsoft YaHei" panose="020B0503020204020204" pitchFamily="34" charset="-122"/>
                  <a:ea typeface="Microsoft YaHei" panose="020B0503020204020204" pitchFamily="34" charset="-122"/>
                </a:rPr>
                <a:t>Errors</a:t>
              </a:r>
              <a:endParaRPr lang="en-US" sz="1600">
                <a:latin typeface="Microsoft YaHei" panose="020B0503020204020204" pitchFamily="34" charset="-122"/>
                <a:ea typeface="Microsoft YaHei" panose="020B0503020204020204" pitchFamily="34" charset="-122"/>
              </a:endParaRPr>
            </a:p>
          </p:txBody>
        </p:sp>
        <p:sp>
          <p:nvSpPr>
            <p:cNvPr id="12" name="Oval 10">
              <a:extLst>
                <a:ext uri="{FF2B5EF4-FFF2-40B4-BE49-F238E27FC236}">
                  <a16:creationId xmlns:a16="http://schemas.microsoft.com/office/drawing/2014/main" id="{23D96A92-A97A-AD48-B030-9CD1968B521F}"/>
                </a:ext>
              </a:extLst>
            </p:cNvPr>
            <p:cNvSpPr/>
            <p:nvPr/>
          </p:nvSpPr>
          <p:spPr>
            <a:xfrm>
              <a:off x="3530886" y="1895873"/>
              <a:ext cx="722087" cy="722087"/>
            </a:xfrm>
            <a:prstGeom prst="ellipse">
              <a:avLst/>
            </a:prstGeom>
            <a:solidFill>
              <a:schemeClr val="accent3">
                <a:alpha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a:latin typeface="Microsoft YaHei" panose="020B0503020204020204" pitchFamily="34" charset="-122"/>
                  <a:ea typeface="Microsoft YaHei" panose="020B0503020204020204" pitchFamily="34" charset="-122"/>
                </a:rPr>
                <a:t>I18N</a:t>
              </a:r>
              <a:endParaRPr lang="en-US" sz="1100">
                <a:latin typeface="Microsoft YaHei" panose="020B0503020204020204" pitchFamily="34" charset="-122"/>
                <a:ea typeface="Microsoft YaHei" panose="020B0503020204020204" pitchFamily="34" charset="-122"/>
              </a:endParaRPr>
            </a:p>
          </p:txBody>
        </p:sp>
        <p:sp>
          <p:nvSpPr>
            <p:cNvPr id="13" name="Oval 9">
              <a:extLst>
                <a:ext uri="{FF2B5EF4-FFF2-40B4-BE49-F238E27FC236}">
                  <a16:creationId xmlns:a16="http://schemas.microsoft.com/office/drawing/2014/main" id="{E1269A89-429A-1249-9F8C-2C16DBC86F85}"/>
                </a:ext>
              </a:extLst>
            </p:cNvPr>
            <p:cNvSpPr/>
            <p:nvPr/>
          </p:nvSpPr>
          <p:spPr>
            <a:xfrm>
              <a:off x="2447928" y="1415065"/>
              <a:ext cx="1082957" cy="1082957"/>
            </a:xfrm>
            <a:prstGeom prst="ellipse">
              <a:avLst/>
            </a:prstGeom>
            <a:solidFill>
              <a:schemeClr val="accent2">
                <a:alpha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latin typeface="Microsoft YaHei" panose="020B0503020204020204" pitchFamily="34" charset="-122"/>
                  <a:ea typeface="Microsoft YaHei" panose="020B0503020204020204" pitchFamily="34" charset="-122"/>
                </a:rPr>
                <a:t>Cache</a:t>
              </a:r>
              <a:endParaRPr lang="en-US" sz="1400">
                <a:latin typeface="Microsoft YaHei" panose="020B0503020204020204" pitchFamily="34" charset="-122"/>
                <a:ea typeface="Microsoft YaHei" panose="020B0503020204020204" pitchFamily="34" charset="-122"/>
              </a:endParaRPr>
            </a:p>
          </p:txBody>
        </p:sp>
        <p:sp>
          <p:nvSpPr>
            <p:cNvPr id="14" name="Oval 5">
              <a:extLst>
                <a:ext uri="{FF2B5EF4-FFF2-40B4-BE49-F238E27FC236}">
                  <a16:creationId xmlns:a16="http://schemas.microsoft.com/office/drawing/2014/main" id="{48BD86DB-D42C-7141-B9C6-52273F442A2D}"/>
                </a:ext>
              </a:extLst>
            </p:cNvPr>
            <p:cNvSpPr/>
            <p:nvPr/>
          </p:nvSpPr>
          <p:spPr>
            <a:xfrm>
              <a:off x="1002705" y="3483637"/>
              <a:ext cx="1288428" cy="1288428"/>
            </a:xfrm>
            <a:prstGeom prst="ellipse">
              <a:avLst/>
            </a:prstGeom>
            <a:solidFill>
              <a:schemeClr val="accent2">
                <a:alpha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Microsoft YaHei" panose="020B0503020204020204" pitchFamily="34" charset="-122"/>
                  <a:ea typeface="Microsoft YaHei" panose="020B0503020204020204" pitchFamily="34" charset="-122"/>
                </a:rPr>
                <a:t>Validater</a:t>
              </a:r>
              <a:endParaRPr lang="en-US" sz="1200">
                <a:latin typeface="Microsoft YaHei" panose="020B0503020204020204" pitchFamily="34" charset="-122"/>
                <a:ea typeface="Microsoft YaHei" panose="020B0503020204020204" pitchFamily="34" charset="-122"/>
              </a:endParaRPr>
            </a:p>
          </p:txBody>
        </p:sp>
        <p:sp>
          <p:nvSpPr>
            <p:cNvPr id="15" name="Oval 3">
              <a:extLst>
                <a:ext uri="{FF2B5EF4-FFF2-40B4-BE49-F238E27FC236}">
                  <a16:creationId xmlns:a16="http://schemas.microsoft.com/office/drawing/2014/main" id="{0B1B8524-97BF-1A41-AF83-55AFA4BBC3A0}"/>
                </a:ext>
              </a:extLst>
            </p:cNvPr>
            <p:cNvSpPr/>
            <p:nvPr/>
          </p:nvSpPr>
          <p:spPr>
            <a:xfrm>
              <a:off x="2447928" y="2061359"/>
              <a:ext cx="1666683" cy="1666682"/>
            </a:xfrm>
            <a:prstGeom prst="ellipse">
              <a:avLst/>
            </a:prstGeom>
            <a:solidFill>
              <a:schemeClr val="accent2">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Microsoft YaHei" panose="020B0503020204020204" pitchFamily="34" charset="-122"/>
                  <a:ea typeface="Microsoft YaHei" panose="020B0503020204020204" pitchFamily="34" charset="-122"/>
                </a:rPr>
                <a:t>Configure</a:t>
              </a:r>
              <a:endParaRPr lang="en-US" sz="1600">
                <a:latin typeface="Microsoft YaHei" panose="020B0503020204020204" pitchFamily="34" charset="-122"/>
                <a:ea typeface="Microsoft YaHei" panose="020B0503020204020204" pitchFamily="34" charset="-122"/>
              </a:endParaRPr>
            </a:p>
          </p:txBody>
        </p:sp>
        <p:sp>
          <p:nvSpPr>
            <p:cNvPr id="16" name="Oval 4">
              <a:extLst>
                <a:ext uri="{FF2B5EF4-FFF2-40B4-BE49-F238E27FC236}">
                  <a16:creationId xmlns:a16="http://schemas.microsoft.com/office/drawing/2014/main" id="{45ED5B2B-1BFB-3F43-AEF8-4D53AD1D0F0C}"/>
                </a:ext>
              </a:extLst>
            </p:cNvPr>
            <p:cNvSpPr/>
            <p:nvPr/>
          </p:nvSpPr>
          <p:spPr>
            <a:xfrm>
              <a:off x="450273" y="1895873"/>
              <a:ext cx="1997655" cy="1997655"/>
            </a:xfrm>
            <a:prstGeom prst="ellipse">
              <a:avLst/>
            </a:prstGeom>
            <a:solidFill>
              <a:schemeClr val="accent3">
                <a:lumMod val="75000"/>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Microsoft YaHei" panose="020B0503020204020204" pitchFamily="34" charset="-122"/>
                  <a:ea typeface="Microsoft YaHei" panose="020B0503020204020204" pitchFamily="34" charset="-122"/>
                </a:rPr>
                <a:t>Server</a:t>
              </a:r>
              <a:endParaRPr lang="en-US" sz="1600">
                <a:latin typeface="Microsoft YaHei" panose="020B0503020204020204" pitchFamily="34" charset="-122"/>
                <a:ea typeface="Microsoft YaHei" panose="020B0503020204020204" pitchFamily="34" charset="-122"/>
              </a:endParaRPr>
            </a:p>
          </p:txBody>
        </p:sp>
        <p:sp>
          <p:nvSpPr>
            <p:cNvPr id="17" name="Oval 6">
              <a:extLst>
                <a:ext uri="{FF2B5EF4-FFF2-40B4-BE49-F238E27FC236}">
                  <a16:creationId xmlns:a16="http://schemas.microsoft.com/office/drawing/2014/main" id="{35C6AC53-B269-934A-9A57-CDBD828B9D55}"/>
                </a:ext>
              </a:extLst>
            </p:cNvPr>
            <p:cNvSpPr/>
            <p:nvPr/>
          </p:nvSpPr>
          <p:spPr>
            <a:xfrm>
              <a:off x="2043078" y="3394983"/>
              <a:ext cx="1560299" cy="1560298"/>
            </a:xfrm>
            <a:prstGeom prst="ellipse">
              <a:avLst/>
            </a:prstGeom>
            <a:solidFill>
              <a:schemeClr val="accent3">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Microsoft YaHei" panose="020B0503020204020204" pitchFamily="34" charset="-122"/>
                  <a:ea typeface="Microsoft YaHei" panose="020B0503020204020204" pitchFamily="34" charset="-122"/>
                </a:rPr>
                <a:t>Logging</a:t>
              </a:r>
              <a:endParaRPr lang="en-US" sz="1600">
                <a:latin typeface="Microsoft YaHei" panose="020B0503020204020204" pitchFamily="34" charset="-122"/>
                <a:ea typeface="Microsoft YaHei" panose="020B0503020204020204" pitchFamily="34" charset="-122"/>
              </a:endParaRPr>
            </a:p>
          </p:txBody>
        </p:sp>
        <p:sp>
          <p:nvSpPr>
            <p:cNvPr id="18" name="Oval 8">
              <a:extLst>
                <a:ext uri="{FF2B5EF4-FFF2-40B4-BE49-F238E27FC236}">
                  <a16:creationId xmlns:a16="http://schemas.microsoft.com/office/drawing/2014/main" id="{EC3040E8-3329-8540-AAE8-B8293DCA645A}"/>
                </a:ext>
              </a:extLst>
            </p:cNvPr>
            <p:cNvSpPr/>
            <p:nvPr/>
          </p:nvSpPr>
          <p:spPr>
            <a:xfrm>
              <a:off x="1465457" y="1683576"/>
              <a:ext cx="1230020" cy="1230019"/>
            </a:xfrm>
            <a:prstGeom prst="ellipse">
              <a:avLst/>
            </a:prstGeom>
            <a:solidFill>
              <a:schemeClr val="accent3">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Microsoft YaHei" panose="020B0503020204020204" pitchFamily="34" charset="-122"/>
                  <a:ea typeface="Microsoft YaHei" panose="020B0503020204020204" pitchFamily="34" charset="-122"/>
                </a:rPr>
                <a:t>ORM</a:t>
              </a:r>
              <a:endParaRPr lang="en-US" sz="1600">
                <a:latin typeface="Microsoft YaHei" panose="020B0503020204020204" pitchFamily="34" charset="-122"/>
                <a:ea typeface="Microsoft YaHei" panose="020B0503020204020204" pitchFamily="34" charset="-122"/>
              </a:endParaRPr>
            </a:p>
          </p:txBody>
        </p:sp>
        <p:sp>
          <p:nvSpPr>
            <p:cNvPr id="19" name="Shape 47">
              <a:extLst>
                <a:ext uri="{FF2B5EF4-FFF2-40B4-BE49-F238E27FC236}">
                  <a16:creationId xmlns:a16="http://schemas.microsoft.com/office/drawing/2014/main" id="{62C596A4-8D8F-ED46-A877-A1A6CCA82DE5}"/>
                </a:ext>
              </a:extLst>
            </p:cNvPr>
            <p:cNvSpPr/>
            <p:nvPr/>
          </p:nvSpPr>
          <p:spPr>
            <a:xfrm>
              <a:off x="1607286" y="2655163"/>
              <a:ext cx="2408241" cy="4136064"/>
            </a:xfrm>
            <a:custGeom>
              <a:avLst/>
              <a:gdLst/>
              <a:ahLst/>
              <a:cxnLst>
                <a:cxn ang="0">
                  <a:pos x="wd2" y="hd2"/>
                </a:cxn>
                <a:cxn ang="5400000">
                  <a:pos x="wd2" y="hd2"/>
                </a:cxn>
                <a:cxn ang="10800000">
                  <a:pos x="wd2" y="hd2"/>
                </a:cxn>
                <a:cxn ang="16200000">
                  <a:pos x="wd2" y="hd2"/>
                </a:cxn>
              </a:cxnLst>
              <a:rect l="0" t="0" r="r" b="b"/>
              <a:pathLst>
                <a:path w="21479" h="21409" extrusionOk="0">
                  <a:moveTo>
                    <a:pt x="0" y="7374"/>
                  </a:moveTo>
                  <a:lnTo>
                    <a:pt x="504" y="7155"/>
                  </a:lnTo>
                  <a:cubicBezTo>
                    <a:pt x="504" y="7155"/>
                    <a:pt x="7494" y="10518"/>
                    <a:pt x="9383" y="11578"/>
                  </a:cubicBezTo>
                  <a:cubicBezTo>
                    <a:pt x="9005" y="9238"/>
                    <a:pt x="8124" y="8434"/>
                    <a:pt x="8124" y="8434"/>
                  </a:cubicBezTo>
                  <a:cubicBezTo>
                    <a:pt x="4282" y="5511"/>
                    <a:pt x="2771" y="4195"/>
                    <a:pt x="2015" y="2258"/>
                  </a:cubicBezTo>
                  <a:cubicBezTo>
                    <a:pt x="1763" y="1819"/>
                    <a:pt x="2204" y="1746"/>
                    <a:pt x="2771" y="2550"/>
                  </a:cubicBezTo>
                  <a:cubicBezTo>
                    <a:pt x="3338" y="3354"/>
                    <a:pt x="6171" y="5401"/>
                    <a:pt x="8061" y="6899"/>
                  </a:cubicBezTo>
                  <a:cubicBezTo>
                    <a:pt x="7998" y="2843"/>
                    <a:pt x="10139" y="1161"/>
                    <a:pt x="10769" y="138"/>
                  </a:cubicBezTo>
                  <a:cubicBezTo>
                    <a:pt x="11209" y="-191"/>
                    <a:pt x="11146" y="101"/>
                    <a:pt x="10957" y="650"/>
                  </a:cubicBezTo>
                  <a:cubicBezTo>
                    <a:pt x="10769" y="1198"/>
                    <a:pt x="9383" y="2806"/>
                    <a:pt x="10076" y="6826"/>
                  </a:cubicBezTo>
                  <a:cubicBezTo>
                    <a:pt x="12028" y="9933"/>
                    <a:pt x="12406" y="10737"/>
                    <a:pt x="12406" y="10737"/>
                  </a:cubicBezTo>
                  <a:cubicBezTo>
                    <a:pt x="14736" y="8763"/>
                    <a:pt x="18199" y="8105"/>
                    <a:pt x="18766" y="4889"/>
                  </a:cubicBezTo>
                  <a:cubicBezTo>
                    <a:pt x="18829" y="4597"/>
                    <a:pt x="19711" y="6570"/>
                    <a:pt x="17255" y="9019"/>
                  </a:cubicBezTo>
                  <a:cubicBezTo>
                    <a:pt x="19774" y="8654"/>
                    <a:pt x="21285" y="8142"/>
                    <a:pt x="21474" y="8179"/>
                  </a:cubicBezTo>
                  <a:cubicBezTo>
                    <a:pt x="21600" y="8398"/>
                    <a:pt x="19207" y="9312"/>
                    <a:pt x="16310" y="10371"/>
                  </a:cubicBezTo>
                  <a:cubicBezTo>
                    <a:pt x="13917" y="11504"/>
                    <a:pt x="13602" y="12528"/>
                    <a:pt x="13791" y="13844"/>
                  </a:cubicBezTo>
                  <a:cubicBezTo>
                    <a:pt x="14547" y="16110"/>
                    <a:pt x="15177" y="19180"/>
                    <a:pt x="13287" y="21080"/>
                  </a:cubicBezTo>
                  <a:cubicBezTo>
                    <a:pt x="13287" y="21080"/>
                    <a:pt x="12658" y="21117"/>
                    <a:pt x="12217" y="21117"/>
                  </a:cubicBezTo>
                  <a:cubicBezTo>
                    <a:pt x="12154" y="20678"/>
                    <a:pt x="12217" y="20459"/>
                    <a:pt x="12217" y="20459"/>
                  </a:cubicBezTo>
                  <a:cubicBezTo>
                    <a:pt x="11083" y="21263"/>
                    <a:pt x="9887" y="21336"/>
                    <a:pt x="9383" y="21336"/>
                  </a:cubicBezTo>
                  <a:cubicBezTo>
                    <a:pt x="7494" y="21409"/>
                    <a:pt x="5731" y="21409"/>
                    <a:pt x="5731" y="21409"/>
                  </a:cubicBezTo>
                  <a:cubicBezTo>
                    <a:pt x="7494" y="20715"/>
                    <a:pt x="9761" y="19618"/>
                    <a:pt x="9887" y="17279"/>
                  </a:cubicBezTo>
                  <a:cubicBezTo>
                    <a:pt x="10139" y="14319"/>
                    <a:pt x="8438" y="12308"/>
                    <a:pt x="5290" y="11102"/>
                  </a:cubicBezTo>
                  <a:cubicBezTo>
                    <a:pt x="3275" y="10664"/>
                    <a:pt x="1637" y="10664"/>
                    <a:pt x="1448" y="10627"/>
                  </a:cubicBezTo>
                  <a:cubicBezTo>
                    <a:pt x="1134" y="10371"/>
                    <a:pt x="4345" y="10298"/>
                    <a:pt x="4345" y="10298"/>
                  </a:cubicBezTo>
                  <a:cubicBezTo>
                    <a:pt x="1448" y="8398"/>
                    <a:pt x="1008" y="8142"/>
                    <a:pt x="0" y="7374"/>
                  </a:cubicBezTo>
                  <a:close/>
                </a:path>
              </a:pathLst>
            </a:custGeom>
            <a:gradFill>
              <a:gsLst>
                <a:gs pos="41000">
                  <a:schemeClr val="accent4">
                    <a:lumMod val="75000"/>
                    <a:alpha val="87000"/>
                  </a:schemeClr>
                </a:gs>
                <a:gs pos="89000">
                  <a:schemeClr val="accent4">
                    <a:lumMod val="50000"/>
                  </a:schemeClr>
                </a:gs>
              </a:gsLst>
              <a:lin ang="5400000" scaled="1"/>
            </a:gradFill>
            <a:ln w="25400">
              <a:noFill/>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统一框架设计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技术体系化</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21" name="矩形 20">
            <a:extLst>
              <a:ext uri="{FF2B5EF4-FFF2-40B4-BE49-F238E27FC236}">
                <a16:creationId xmlns:a16="http://schemas.microsoft.com/office/drawing/2014/main" id="{858A079B-A211-3D45-9221-D107C5EE5812}"/>
              </a:ext>
            </a:extLst>
          </p:cNvPr>
          <p:cNvSpPr/>
          <p:nvPr/>
        </p:nvSpPr>
        <p:spPr>
          <a:xfrm>
            <a:off x="5426928" y="793243"/>
            <a:ext cx="6582647" cy="5450082"/>
          </a:xfrm>
          <a:prstGeom prst="rect">
            <a:avLst/>
          </a:prstGeom>
        </p:spPr>
        <p:txBody>
          <a:bodyPr wrap="square">
            <a:spAutoFit/>
          </a:bodyPr>
          <a:lstStyle/>
          <a:p>
            <a:pPr>
              <a:lnSpc>
                <a:spcPct val="150000"/>
              </a:lnSpc>
            </a:pPr>
            <a:r>
              <a:rPr lang="zh-CN" altLang="en-US" dirty="0">
                <a:solidFill>
                  <a:schemeClr val="tx1">
                    <a:lumMod val="85000"/>
                    <a:lumOff val="15000"/>
                  </a:schemeClr>
                </a:solidFill>
                <a:latin typeface="Microsoft YaHei" panose="020B0503020204020204" pitchFamily="34" charset="-122"/>
                <a:ea typeface="Microsoft YaHei" panose="020B0503020204020204" pitchFamily="34" charset="-122"/>
              </a:rPr>
              <a:t>这里的体系化是指微观层面的代码开发框架自顶向下统一设计，使得整个框架的设计思想是一体的，而不是分散的。</a:t>
            </a: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r>
              <a:rPr lang="zh-CN" altLang="en-US" dirty="0">
                <a:solidFill>
                  <a:schemeClr val="tx1">
                    <a:lumMod val="85000"/>
                    <a:lumOff val="15000"/>
                  </a:schemeClr>
                </a:solidFill>
                <a:latin typeface="Microsoft YaHei" panose="020B0503020204020204" pitchFamily="34" charset="-122"/>
                <a:ea typeface="Microsoft YaHei" panose="020B0503020204020204" pitchFamily="34" charset="-122"/>
              </a:rPr>
              <a:t>体系化更关注的是框架整体战斗力，而不是每个模块本身。</a:t>
            </a: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r>
              <a:rPr lang="zh-CN" altLang="en-US" dirty="0">
                <a:solidFill>
                  <a:schemeClr val="tx1">
                    <a:lumMod val="85000"/>
                    <a:lumOff val="15000"/>
                  </a:schemeClr>
                </a:solidFill>
                <a:latin typeface="Microsoft YaHei" panose="020B0503020204020204" pitchFamily="34" charset="-122"/>
                <a:ea typeface="Microsoft YaHei" panose="020B0503020204020204" pitchFamily="34" charset="-122"/>
              </a:rPr>
              <a:t>自顶向下设计，保证框架各个组件高效的组织协调性，避免重复功能逻辑，提高执行效率和易用性。</a:t>
            </a: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r>
              <a:rPr lang="zh-CN" altLang="en-US" dirty="0">
                <a:solidFill>
                  <a:schemeClr val="tx1">
                    <a:lumMod val="85000"/>
                    <a:lumOff val="15000"/>
                  </a:schemeClr>
                </a:solidFill>
                <a:latin typeface="Microsoft YaHei" panose="020B0503020204020204" pitchFamily="34" charset="-122"/>
                <a:ea typeface="Microsoft YaHei" panose="020B0503020204020204" pitchFamily="34" charset="-122"/>
              </a:rPr>
              <a:t>自顶向下设计，保证框架各个组件的设计思想及风格高度一致，使得开发者能够快速学习和认知框架行为，降低接入成本、提高维护效率。</a:t>
            </a: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endParaRPr lang="en-US" altLang="zh-CN" dirty="0">
              <a:solidFill>
                <a:schemeClr val="tx1">
                  <a:lumMod val="85000"/>
                  <a:lumOff val="15000"/>
                </a:schemeClr>
              </a:solidFill>
              <a:latin typeface="Microsoft YaHei" panose="020B0503020204020204" pitchFamily="34" charset="-122"/>
              <a:ea typeface="Microsoft YaHei" panose="020B0503020204020204" pitchFamily="34" charset="-122"/>
            </a:endParaRPr>
          </a:p>
          <a:p>
            <a:pPr>
              <a:lnSpc>
                <a:spcPct val="150000"/>
              </a:lnSpc>
            </a:pPr>
            <a:r>
              <a:rPr lang="en" altLang="zh-CN" b="1" i="1" dirty="0" err="1">
                <a:solidFill>
                  <a:schemeClr val="tx1">
                    <a:lumMod val="85000"/>
                    <a:lumOff val="15000"/>
                  </a:schemeClr>
                </a:solidFill>
                <a:latin typeface="Microsoft YaHei" panose="020B0503020204020204" pitchFamily="34" charset="-122"/>
                <a:ea typeface="Microsoft YaHei" panose="020B0503020204020204" pitchFamily="34" charset="-122"/>
              </a:rPr>
              <a:t>GoFrame</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是一支纪律性、凝聚力和战斗力极强的</a:t>
            </a:r>
            <a:r>
              <a:rPr lang="en-US" altLang="zh-CN" b="1" i="1"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正规军</a:t>
            </a:r>
            <a:r>
              <a:rPr lang="en-US" altLang="zh-CN" b="1" i="1"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，而不是</a:t>
            </a:r>
            <a:r>
              <a:rPr lang="en-US" altLang="zh-CN" b="1" i="1"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东拼西凑</a:t>
            </a:r>
            <a:r>
              <a:rPr lang="en-US" altLang="zh-CN" b="1" i="1"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的</a:t>
            </a:r>
            <a:r>
              <a:rPr lang="en-US" altLang="zh-CN" b="1" i="1"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散兵游勇</a:t>
            </a:r>
            <a:r>
              <a:rPr lang="en-US" altLang="zh-CN" b="1" i="1"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zh-CN" altLang="en-US" b="1" i="1" dirty="0">
                <a:solidFill>
                  <a:schemeClr val="tx1">
                    <a:lumMod val="85000"/>
                    <a:lumOff val="15000"/>
                  </a:schemeClr>
                </a:solidFill>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9432918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统一框架设计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开发规范化</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22" name="任意形状 21">
            <a:extLst>
              <a:ext uri="{FF2B5EF4-FFF2-40B4-BE49-F238E27FC236}">
                <a16:creationId xmlns:a16="http://schemas.microsoft.com/office/drawing/2014/main" id="{A3DDAB5D-CC9D-C948-8E9A-F4DB8A72BB1C}"/>
              </a:ext>
            </a:extLst>
          </p:cNvPr>
          <p:cNvSpPr/>
          <p:nvPr/>
        </p:nvSpPr>
        <p:spPr>
          <a:xfrm>
            <a:off x="2134327" y="1609312"/>
            <a:ext cx="3770142" cy="1745043"/>
          </a:xfrm>
          <a:custGeom>
            <a:avLst/>
            <a:gdLst>
              <a:gd name="connsiteX0" fmla="*/ 0 w 3770142"/>
              <a:gd name="connsiteY0" fmla="*/ 27497 h 1745043"/>
              <a:gd name="connsiteX1" fmla="*/ 1025673 w 3770142"/>
              <a:gd name="connsiteY1" fmla="*/ 790832 h 1745043"/>
              <a:gd name="connsiteX2" fmla="*/ 1405031 w 3770142"/>
              <a:gd name="connsiteY2" fmla="*/ 16895 h 1745043"/>
              <a:gd name="connsiteX3" fmla="*/ 3048918 w 3770142"/>
              <a:gd name="connsiteY3" fmla="*/ 896850 h 1745043"/>
              <a:gd name="connsiteX4" fmla="*/ 3709284 w 3770142"/>
              <a:gd name="connsiteY4" fmla="*/ 6293 h 1745043"/>
              <a:gd name="connsiteX5" fmla="*/ 3568780 w 3770142"/>
              <a:gd name="connsiteY5" fmla="*/ 1458750 h 1745043"/>
              <a:gd name="connsiteX6" fmla="*/ 2191849 w 3770142"/>
              <a:gd name="connsiteY6" fmla="*/ 1214906 h 1745043"/>
              <a:gd name="connsiteX7" fmla="*/ 547962 w 3770142"/>
              <a:gd name="connsiteY7" fmla="*/ 1745000 h 1745043"/>
              <a:gd name="connsiteX8" fmla="*/ 786818 w 3770142"/>
              <a:gd name="connsiteY8" fmla="*/ 1183101 h 1745043"/>
              <a:gd name="connsiteX9" fmla="*/ 857069 w 3770142"/>
              <a:gd name="connsiteY9" fmla="*/ 1490555 h 17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0142" h="1745043" fill="none" extrusionOk="0">
                <a:moveTo>
                  <a:pt x="0" y="27497"/>
                </a:moveTo>
                <a:cubicBezTo>
                  <a:pt x="360715" y="370543"/>
                  <a:pt x="821734" y="767936"/>
                  <a:pt x="1025673" y="790832"/>
                </a:cubicBezTo>
                <a:cubicBezTo>
                  <a:pt x="1229397" y="801093"/>
                  <a:pt x="1194682" y="-54730"/>
                  <a:pt x="1405031" y="16895"/>
                </a:cubicBezTo>
                <a:cubicBezTo>
                  <a:pt x="1764759" y="7610"/>
                  <a:pt x="2664364" y="900502"/>
                  <a:pt x="3048918" y="896850"/>
                </a:cubicBezTo>
                <a:cubicBezTo>
                  <a:pt x="3450560" y="901531"/>
                  <a:pt x="3601349" y="-128285"/>
                  <a:pt x="3709284" y="6293"/>
                </a:cubicBezTo>
                <a:cubicBezTo>
                  <a:pt x="3801754" y="81416"/>
                  <a:pt x="3804999" y="1228361"/>
                  <a:pt x="3568780" y="1458750"/>
                </a:cubicBezTo>
                <a:cubicBezTo>
                  <a:pt x="3312239" y="1663757"/>
                  <a:pt x="2617807" y="1098193"/>
                  <a:pt x="2191849" y="1214906"/>
                </a:cubicBezTo>
                <a:cubicBezTo>
                  <a:pt x="1701002" y="1256139"/>
                  <a:pt x="750691" y="1702021"/>
                  <a:pt x="547962" y="1745000"/>
                </a:cubicBezTo>
                <a:cubicBezTo>
                  <a:pt x="312524" y="1721771"/>
                  <a:pt x="733593" y="1221426"/>
                  <a:pt x="786818" y="1183101"/>
                </a:cubicBezTo>
                <a:cubicBezTo>
                  <a:pt x="838835" y="1144451"/>
                  <a:pt x="803844" y="1413441"/>
                  <a:pt x="857069" y="1490555"/>
                </a:cubicBezTo>
              </a:path>
              <a:path w="3770142" h="1745043" stroke="0" extrusionOk="0">
                <a:moveTo>
                  <a:pt x="0" y="27497"/>
                </a:moveTo>
                <a:cubicBezTo>
                  <a:pt x="359632" y="428046"/>
                  <a:pt x="781922" y="748466"/>
                  <a:pt x="1025673" y="790832"/>
                </a:cubicBezTo>
                <a:cubicBezTo>
                  <a:pt x="1159596" y="819356"/>
                  <a:pt x="1186087" y="-44321"/>
                  <a:pt x="1405031" y="16895"/>
                </a:cubicBezTo>
                <a:cubicBezTo>
                  <a:pt x="1790196" y="-64889"/>
                  <a:pt x="2697930" y="965756"/>
                  <a:pt x="3048918" y="896850"/>
                </a:cubicBezTo>
                <a:cubicBezTo>
                  <a:pt x="3460509" y="917934"/>
                  <a:pt x="3601373" y="-107188"/>
                  <a:pt x="3709284" y="6293"/>
                </a:cubicBezTo>
                <a:cubicBezTo>
                  <a:pt x="3771057" y="50995"/>
                  <a:pt x="3752573" y="1233429"/>
                  <a:pt x="3568780" y="1458750"/>
                </a:cubicBezTo>
                <a:cubicBezTo>
                  <a:pt x="3305026" y="1623502"/>
                  <a:pt x="2634618" y="1031079"/>
                  <a:pt x="2191849" y="1214906"/>
                </a:cubicBezTo>
                <a:cubicBezTo>
                  <a:pt x="1747725" y="1267572"/>
                  <a:pt x="754373" y="1701553"/>
                  <a:pt x="547962" y="1745000"/>
                </a:cubicBezTo>
                <a:cubicBezTo>
                  <a:pt x="317296" y="1733780"/>
                  <a:pt x="732642" y="1217525"/>
                  <a:pt x="786818" y="1183101"/>
                </a:cubicBezTo>
                <a:cubicBezTo>
                  <a:pt x="863253" y="1150218"/>
                  <a:pt x="821310" y="1399031"/>
                  <a:pt x="857069" y="1490555"/>
                </a:cubicBezTo>
              </a:path>
            </a:pathLst>
          </a:custGeom>
          <a:ln w="38100">
            <a:extLst>
              <a:ext uri="{C807C97D-BFC1-408E-A445-0C87EB9F89A2}">
                <ask:lineSketchStyleProps xmlns:ask="http://schemas.microsoft.com/office/drawing/2018/sketchyshapes" sd="3342157822">
                  <a:custGeom>
                    <a:avLst/>
                    <a:gdLst>
                      <a:gd name="connsiteX0" fmla="*/ 0 w 3770142"/>
                      <a:gd name="connsiteY0" fmla="*/ 27497 h 1745043"/>
                      <a:gd name="connsiteX1" fmla="*/ 1025673 w 3770142"/>
                      <a:gd name="connsiteY1" fmla="*/ 790832 h 1745043"/>
                      <a:gd name="connsiteX2" fmla="*/ 1405031 w 3770142"/>
                      <a:gd name="connsiteY2" fmla="*/ 16895 h 1745043"/>
                      <a:gd name="connsiteX3" fmla="*/ 3048918 w 3770142"/>
                      <a:gd name="connsiteY3" fmla="*/ 896850 h 1745043"/>
                      <a:gd name="connsiteX4" fmla="*/ 3709284 w 3770142"/>
                      <a:gd name="connsiteY4" fmla="*/ 6293 h 1745043"/>
                      <a:gd name="connsiteX5" fmla="*/ 3568780 w 3770142"/>
                      <a:gd name="connsiteY5" fmla="*/ 1458750 h 1745043"/>
                      <a:gd name="connsiteX6" fmla="*/ 2191849 w 3770142"/>
                      <a:gd name="connsiteY6" fmla="*/ 1214906 h 1745043"/>
                      <a:gd name="connsiteX7" fmla="*/ 547962 w 3770142"/>
                      <a:gd name="connsiteY7" fmla="*/ 1745000 h 1745043"/>
                      <a:gd name="connsiteX8" fmla="*/ 786818 w 3770142"/>
                      <a:gd name="connsiteY8" fmla="*/ 1183101 h 1745043"/>
                      <a:gd name="connsiteX9" fmla="*/ 857069 w 3770142"/>
                      <a:gd name="connsiteY9" fmla="*/ 1490555 h 17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0142" h="1745043" extrusionOk="0">
                        <a:moveTo>
                          <a:pt x="0" y="27497"/>
                        </a:moveTo>
                        <a:cubicBezTo>
                          <a:pt x="381553" y="417123"/>
                          <a:pt x="786733" y="770629"/>
                          <a:pt x="1025673" y="790832"/>
                        </a:cubicBezTo>
                        <a:cubicBezTo>
                          <a:pt x="1201468" y="806704"/>
                          <a:pt x="1146156" y="-29618"/>
                          <a:pt x="1405031" y="16895"/>
                        </a:cubicBezTo>
                        <a:cubicBezTo>
                          <a:pt x="1761511" y="-5401"/>
                          <a:pt x="2687431" y="944430"/>
                          <a:pt x="3048918" y="896850"/>
                        </a:cubicBezTo>
                        <a:cubicBezTo>
                          <a:pt x="3457261" y="915240"/>
                          <a:pt x="3613747" y="-95649"/>
                          <a:pt x="3709284" y="6293"/>
                        </a:cubicBezTo>
                        <a:cubicBezTo>
                          <a:pt x="3783756" y="75988"/>
                          <a:pt x="3809265" y="1253021"/>
                          <a:pt x="3568780" y="1458750"/>
                        </a:cubicBezTo>
                        <a:cubicBezTo>
                          <a:pt x="3311132" y="1644149"/>
                          <a:pt x="2655870" y="1078736"/>
                          <a:pt x="2191849" y="1214906"/>
                        </a:cubicBezTo>
                        <a:cubicBezTo>
                          <a:pt x="1696352" y="1263281"/>
                          <a:pt x="760895" y="1713006"/>
                          <a:pt x="547962" y="1745000"/>
                        </a:cubicBezTo>
                        <a:cubicBezTo>
                          <a:pt x="315774" y="1736350"/>
                          <a:pt x="733364" y="1219693"/>
                          <a:pt x="786818" y="1183101"/>
                        </a:cubicBezTo>
                        <a:cubicBezTo>
                          <a:pt x="841465" y="1141889"/>
                          <a:pt x="807404" y="1402231"/>
                          <a:pt x="857069" y="1490555"/>
                        </a:cubicBezTo>
                      </a:path>
                    </a:pathLst>
                  </a:custGeom>
                  <ask:type>
                    <ask:lineSketchFreehand/>
                  </ask:type>
                </ask:lineSketchStyleProps>
              </a:ext>
            </a:extLst>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zh-CN" altLang="en-US"/>
          </a:p>
        </p:txBody>
      </p:sp>
      <p:sp>
        <p:nvSpPr>
          <p:cNvPr id="23" name="任意形状 22">
            <a:extLst>
              <a:ext uri="{FF2B5EF4-FFF2-40B4-BE49-F238E27FC236}">
                <a16:creationId xmlns:a16="http://schemas.microsoft.com/office/drawing/2014/main" id="{92D1B000-D084-DE44-9AAC-065C2403427B}"/>
              </a:ext>
            </a:extLst>
          </p:cNvPr>
          <p:cNvSpPr/>
          <p:nvPr/>
        </p:nvSpPr>
        <p:spPr>
          <a:xfrm>
            <a:off x="2317207" y="1911543"/>
            <a:ext cx="3979682" cy="1423935"/>
          </a:xfrm>
          <a:custGeom>
            <a:avLst/>
            <a:gdLst>
              <a:gd name="connsiteX0" fmla="*/ 0 w 3979682"/>
              <a:gd name="connsiteY0" fmla="*/ 182228 h 1423935"/>
              <a:gd name="connsiteX1" fmla="*/ 1364567 w 3979682"/>
              <a:gd name="connsiteY1" fmla="*/ 182228 h 1423935"/>
              <a:gd name="connsiteX2" fmla="*/ 1350499 w 3979682"/>
              <a:gd name="connsiteY2" fmla="*/ 643675 h 1423935"/>
              <a:gd name="connsiteX3" fmla="*/ 2391508 w 3979682"/>
              <a:gd name="connsiteY3" fmla="*/ 711204 h 1423935"/>
              <a:gd name="connsiteX4" fmla="*/ 2785404 w 3979682"/>
              <a:gd name="connsiteY4" fmla="*/ 80935 h 1423935"/>
              <a:gd name="connsiteX5" fmla="*/ 3446585 w 3979682"/>
              <a:gd name="connsiteY5" fmla="*/ 69680 h 1423935"/>
              <a:gd name="connsiteX6" fmla="*/ 3924887 w 3979682"/>
              <a:gd name="connsiteY6" fmla="*/ 643675 h 1423935"/>
              <a:gd name="connsiteX7" fmla="*/ 3896751 w 3979682"/>
              <a:gd name="connsiteY7" fmla="*/ 1352728 h 1423935"/>
              <a:gd name="connsiteX8" fmla="*/ 3277773 w 3979682"/>
              <a:gd name="connsiteY8" fmla="*/ 1386492 h 1423935"/>
              <a:gd name="connsiteX9" fmla="*/ 2293034 w 3979682"/>
              <a:gd name="connsiteY9" fmla="*/ 1240180 h 142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9682" h="1423935" fill="none" extrusionOk="0">
                <a:moveTo>
                  <a:pt x="0" y="182228"/>
                </a:moveTo>
                <a:cubicBezTo>
                  <a:pt x="578232" y="150779"/>
                  <a:pt x="1121418" y="137797"/>
                  <a:pt x="1364567" y="182228"/>
                </a:cubicBezTo>
                <a:cubicBezTo>
                  <a:pt x="1587064" y="248993"/>
                  <a:pt x="1251432" y="554095"/>
                  <a:pt x="1350499" y="643675"/>
                </a:cubicBezTo>
                <a:cubicBezTo>
                  <a:pt x="1513711" y="818039"/>
                  <a:pt x="2109280" y="804359"/>
                  <a:pt x="2391508" y="711204"/>
                </a:cubicBezTo>
                <a:cubicBezTo>
                  <a:pt x="2665691" y="632926"/>
                  <a:pt x="2608183" y="192206"/>
                  <a:pt x="2785404" y="80935"/>
                </a:cubicBezTo>
                <a:cubicBezTo>
                  <a:pt x="2947650" y="-48636"/>
                  <a:pt x="3308904" y="8130"/>
                  <a:pt x="3446585" y="69680"/>
                </a:cubicBezTo>
                <a:cubicBezTo>
                  <a:pt x="3614396" y="200773"/>
                  <a:pt x="3878506" y="431714"/>
                  <a:pt x="3924887" y="643675"/>
                </a:cubicBezTo>
                <a:cubicBezTo>
                  <a:pt x="4003532" y="849854"/>
                  <a:pt x="3947650" y="1231743"/>
                  <a:pt x="3896751" y="1352728"/>
                </a:cubicBezTo>
                <a:cubicBezTo>
                  <a:pt x="3826722" y="1458245"/>
                  <a:pt x="3607476" y="1418437"/>
                  <a:pt x="3277773" y="1386492"/>
                </a:cubicBezTo>
                <a:cubicBezTo>
                  <a:pt x="2987187" y="1332914"/>
                  <a:pt x="2391341" y="1268574"/>
                  <a:pt x="2293034" y="1240180"/>
                </a:cubicBezTo>
              </a:path>
              <a:path w="3979682" h="1423935" stroke="0" extrusionOk="0">
                <a:moveTo>
                  <a:pt x="0" y="182228"/>
                </a:moveTo>
                <a:cubicBezTo>
                  <a:pt x="553937" y="115331"/>
                  <a:pt x="1045235" y="61092"/>
                  <a:pt x="1364567" y="182228"/>
                </a:cubicBezTo>
                <a:cubicBezTo>
                  <a:pt x="1557083" y="224082"/>
                  <a:pt x="1229079" y="554995"/>
                  <a:pt x="1350499" y="643675"/>
                </a:cubicBezTo>
                <a:cubicBezTo>
                  <a:pt x="1545103" y="768818"/>
                  <a:pt x="2088002" y="807043"/>
                  <a:pt x="2391508" y="711204"/>
                </a:cubicBezTo>
                <a:cubicBezTo>
                  <a:pt x="2642462" y="585624"/>
                  <a:pt x="2635597" y="187893"/>
                  <a:pt x="2785404" y="80935"/>
                </a:cubicBezTo>
                <a:cubicBezTo>
                  <a:pt x="2932578" y="-57886"/>
                  <a:pt x="3301910" y="17692"/>
                  <a:pt x="3446585" y="69680"/>
                </a:cubicBezTo>
                <a:cubicBezTo>
                  <a:pt x="3579591" y="201976"/>
                  <a:pt x="3911298" y="455310"/>
                  <a:pt x="3924887" y="643675"/>
                </a:cubicBezTo>
                <a:cubicBezTo>
                  <a:pt x="3996118" y="817715"/>
                  <a:pt x="3959502" y="1243644"/>
                  <a:pt x="3896751" y="1352728"/>
                </a:cubicBezTo>
                <a:cubicBezTo>
                  <a:pt x="3766921" y="1433306"/>
                  <a:pt x="3606706" y="1466916"/>
                  <a:pt x="3277773" y="1386492"/>
                </a:cubicBezTo>
                <a:cubicBezTo>
                  <a:pt x="2992550" y="1330398"/>
                  <a:pt x="2392490" y="1265311"/>
                  <a:pt x="2293034" y="1240180"/>
                </a:cubicBezTo>
              </a:path>
            </a:pathLst>
          </a:custGeom>
          <a:ln w="38100">
            <a:extLst>
              <a:ext uri="{C807C97D-BFC1-408E-A445-0C87EB9F89A2}">
                <ask:lineSketchStyleProps xmlns:ask="http://schemas.microsoft.com/office/drawing/2018/sketchyshapes" sd="3083585750">
                  <a:custGeom>
                    <a:avLst/>
                    <a:gdLst>
                      <a:gd name="connsiteX0" fmla="*/ 0 w 3979682"/>
                      <a:gd name="connsiteY0" fmla="*/ 182228 h 1423935"/>
                      <a:gd name="connsiteX1" fmla="*/ 1364567 w 3979682"/>
                      <a:gd name="connsiteY1" fmla="*/ 182228 h 1423935"/>
                      <a:gd name="connsiteX2" fmla="*/ 1350499 w 3979682"/>
                      <a:gd name="connsiteY2" fmla="*/ 643675 h 1423935"/>
                      <a:gd name="connsiteX3" fmla="*/ 2391508 w 3979682"/>
                      <a:gd name="connsiteY3" fmla="*/ 711204 h 1423935"/>
                      <a:gd name="connsiteX4" fmla="*/ 2785404 w 3979682"/>
                      <a:gd name="connsiteY4" fmla="*/ 80935 h 1423935"/>
                      <a:gd name="connsiteX5" fmla="*/ 3446585 w 3979682"/>
                      <a:gd name="connsiteY5" fmla="*/ 69680 h 1423935"/>
                      <a:gd name="connsiteX6" fmla="*/ 3924887 w 3979682"/>
                      <a:gd name="connsiteY6" fmla="*/ 643675 h 1423935"/>
                      <a:gd name="connsiteX7" fmla="*/ 3896751 w 3979682"/>
                      <a:gd name="connsiteY7" fmla="*/ 1352728 h 1423935"/>
                      <a:gd name="connsiteX8" fmla="*/ 3277773 w 3979682"/>
                      <a:gd name="connsiteY8" fmla="*/ 1386492 h 1423935"/>
                      <a:gd name="connsiteX9" fmla="*/ 2293034 w 3979682"/>
                      <a:gd name="connsiteY9" fmla="*/ 1240180 h 142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9682" h="1423935" extrusionOk="0">
                        <a:moveTo>
                          <a:pt x="0" y="182228"/>
                        </a:moveTo>
                        <a:cubicBezTo>
                          <a:pt x="561490" y="128923"/>
                          <a:pt x="1103739" y="88546"/>
                          <a:pt x="1364567" y="182228"/>
                        </a:cubicBezTo>
                        <a:cubicBezTo>
                          <a:pt x="1584420" y="253506"/>
                          <a:pt x="1214683" y="555145"/>
                          <a:pt x="1350499" y="643675"/>
                        </a:cubicBezTo>
                        <a:cubicBezTo>
                          <a:pt x="1533143" y="749955"/>
                          <a:pt x="2101297" y="806620"/>
                          <a:pt x="2391508" y="711204"/>
                        </a:cubicBezTo>
                        <a:cubicBezTo>
                          <a:pt x="2636959" y="600445"/>
                          <a:pt x="2619180" y="187869"/>
                          <a:pt x="2785404" y="80935"/>
                        </a:cubicBezTo>
                        <a:cubicBezTo>
                          <a:pt x="2948327" y="-40364"/>
                          <a:pt x="3293739" y="10141"/>
                          <a:pt x="3446585" y="69680"/>
                        </a:cubicBezTo>
                        <a:cubicBezTo>
                          <a:pt x="3593882" y="192306"/>
                          <a:pt x="3866518" y="436742"/>
                          <a:pt x="3924887" y="643675"/>
                        </a:cubicBezTo>
                        <a:cubicBezTo>
                          <a:pt x="3997658" y="833857"/>
                          <a:pt x="3965976" y="1241531"/>
                          <a:pt x="3896751" y="1352728"/>
                        </a:cubicBezTo>
                        <a:cubicBezTo>
                          <a:pt x="3781948" y="1462859"/>
                          <a:pt x="3583860" y="1444063"/>
                          <a:pt x="3277773" y="1386492"/>
                        </a:cubicBezTo>
                        <a:cubicBezTo>
                          <a:pt x="3000244" y="1346413"/>
                          <a:pt x="2400998" y="1271488"/>
                          <a:pt x="2293034" y="1240180"/>
                        </a:cubicBezTo>
                      </a:path>
                    </a:pathLst>
                  </a:custGeom>
                  <ask:type>
                    <ask:lineSketchFreehand/>
                  </ask:type>
                </ask:lineSketchStyleProps>
              </a:ext>
            </a:extLst>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zh-CN" altLang="en-US"/>
          </a:p>
        </p:txBody>
      </p:sp>
      <p:sp>
        <p:nvSpPr>
          <p:cNvPr id="24" name="任意形状 23">
            <a:extLst>
              <a:ext uri="{FF2B5EF4-FFF2-40B4-BE49-F238E27FC236}">
                <a16:creationId xmlns:a16="http://schemas.microsoft.com/office/drawing/2014/main" id="{955E32C1-94F3-4746-BB01-1A5B842C2A28}"/>
              </a:ext>
            </a:extLst>
          </p:cNvPr>
          <p:cNvSpPr/>
          <p:nvPr/>
        </p:nvSpPr>
        <p:spPr>
          <a:xfrm>
            <a:off x="1979583" y="2171614"/>
            <a:ext cx="4262511" cy="1385283"/>
          </a:xfrm>
          <a:custGeom>
            <a:avLst/>
            <a:gdLst>
              <a:gd name="connsiteX0" fmla="*/ 0 w 4262511"/>
              <a:gd name="connsiteY0" fmla="*/ 573176 h 1385283"/>
              <a:gd name="connsiteX1" fmla="*/ 1364566 w 4262511"/>
              <a:gd name="connsiteY1" fmla="*/ 562771 h 1385283"/>
              <a:gd name="connsiteX2" fmla="*/ 1730326 w 4262511"/>
              <a:gd name="connsiteY2" fmla="*/ 870 h 1385283"/>
              <a:gd name="connsiteX3" fmla="*/ 3137095 w 4262511"/>
              <a:gd name="connsiteY3" fmla="*/ 708448 h 1385283"/>
              <a:gd name="connsiteX4" fmla="*/ 2968283 w 4262511"/>
              <a:gd name="connsiteY4" fmla="*/ 1384809 h 1385283"/>
              <a:gd name="connsiteX5" fmla="*/ 4262511 w 4262511"/>
              <a:gd name="connsiteY5" fmla="*/ 604392 h 138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511" h="1385283" fill="none" extrusionOk="0">
                <a:moveTo>
                  <a:pt x="0" y="573176"/>
                </a:moveTo>
                <a:cubicBezTo>
                  <a:pt x="609071" y="594255"/>
                  <a:pt x="979863" y="741902"/>
                  <a:pt x="1364566" y="562771"/>
                </a:cubicBezTo>
                <a:cubicBezTo>
                  <a:pt x="1586535" y="477775"/>
                  <a:pt x="1463731" y="-26860"/>
                  <a:pt x="1730326" y="870"/>
                </a:cubicBezTo>
                <a:cubicBezTo>
                  <a:pt x="2108948" y="70152"/>
                  <a:pt x="2897760" y="520245"/>
                  <a:pt x="3137095" y="708448"/>
                </a:cubicBezTo>
                <a:cubicBezTo>
                  <a:pt x="3324749" y="940410"/>
                  <a:pt x="2818745" y="1405634"/>
                  <a:pt x="2968283" y="1384809"/>
                </a:cubicBezTo>
                <a:cubicBezTo>
                  <a:pt x="3052541" y="1236000"/>
                  <a:pt x="3712401" y="962364"/>
                  <a:pt x="4262511" y="604392"/>
                </a:cubicBezTo>
              </a:path>
              <a:path w="4262511" h="1385283" stroke="0" extrusionOk="0">
                <a:moveTo>
                  <a:pt x="0" y="573176"/>
                </a:moveTo>
                <a:cubicBezTo>
                  <a:pt x="616641" y="575250"/>
                  <a:pt x="1022568" y="744819"/>
                  <a:pt x="1364566" y="562771"/>
                </a:cubicBezTo>
                <a:cubicBezTo>
                  <a:pt x="1612550" y="421751"/>
                  <a:pt x="1525812" y="-37304"/>
                  <a:pt x="1730326" y="870"/>
                </a:cubicBezTo>
                <a:cubicBezTo>
                  <a:pt x="2082298" y="91264"/>
                  <a:pt x="2899568" y="507126"/>
                  <a:pt x="3137095" y="708448"/>
                </a:cubicBezTo>
                <a:cubicBezTo>
                  <a:pt x="3335335" y="1023560"/>
                  <a:pt x="2784910" y="1436214"/>
                  <a:pt x="2968283" y="1384809"/>
                </a:cubicBezTo>
                <a:cubicBezTo>
                  <a:pt x="3179455" y="1174862"/>
                  <a:pt x="3647535" y="951148"/>
                  <a:pt x="4262511" y="604392"/>
                </a:cubicBezTo>
              </a:path>
            </a:pathLst>
          </a:custGeom>
          <a:ln w="38100">
            <a:extLst>
              <a:ext uri="{C807C97D-BFC1-408E-A445-0C87EB9F89A2}">
                <ask:lineSketchStyleProps xmlns:ask="http://schemas.microsoft.com/office/drawing/2018/sketchyshapes" sd="3400433126">
                  <a:custGeom>
                    <a:avLst/>
                    <a:gdLst>
                      <a:gd name="connsiteX0" fmla="*/ 0 w 4262511"/>
                      <a:gd name="connsiteY0" fmla="*/ 573176 h 1385283"/>
                      <a:gd name="connsiteX1" fmla="*/ 1364566 w 4262511"/>
                      <a:gd name="connsiteY1" fmla="*/ 562771 h 1385283"/>
                      <a:gd name="connsiteX2" fmla="*/ 1730326 w 4262511"/>
                      <a:gd name="connsiteY2" fmla="*/ 870 h 1385283"/>
                      <a:gd name="connsiteX3" fmla="*/ 3137095 w 4262511"/>
                      <a:gd name="connsiteY3" fmla="*/ 708448 h 1385283"/>
                      <a:gd name="connsiteX4" fmla="*/ 2968283 w 4262511"/>
                      <a:gd name="connsiteY4" fmla="*/ 1384809 h 1385283"/>
                      <a:gd name="connsiteX5" fmla="*/ 4262511 w 4262511"/>
                      <a:gd name="connsiteY5" fmla="*/ 604392 h 138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511" h="1385283" extrusionOk="0">
                        <a:moveTo>
                          <a:pt x="0" y="573176"/>
                        </a:moveTo>
                        <a:cubicBezTo>
                          <a:pt x="561942" y="603393"/>
                          <a:pt x="1049709" y="700944"/>
                          <a:pt x="1364566" y="562771"/>
                        </a:cubicBezTo>
                        <a:cubicBezTo>
                          <a:pt x="1624825" y="435615"/>
                          <a:pt x="1488655" y="-31625"/>
                          <a:pt x="1730326" y="870"/>
                        </a:cubicBezTo>
                        <a:cubicBezTo>
                          <a:pt x="2064266" y="70182"/>
                          <a:pt x="2911793" y="495632"/>
                          <a:pt x="3137095" y="708448"/>
                        </a:cubicBezTo>
                        <a:cubicBezTo>
                          <a:pt x="3339478" y="980288"/>
                          <a:pt x="2783687" y="1426287"/>
                          <a:pt x="2968283" y="1384809"/>
                        </a:cubicBezTo>
                        <a:cubicBezTo>
                          <a:pt x="3162551" y="1312805"/>
                          <a:pt x="3666223" y="961692"/>
                          <a:pt x="4262511" y="604392"/>
                        </a:cubicBezTo>
                      </a:path>
                    </a:pathLst>
                  </a:custGeom>
                  <ask:type>
                    <ask:lineSketchFreehand/>
                  </ask:type>
                </ask:lineSketchStyleProps>
              </a:ext>
            </a:extLst>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zh-CN" altLang="en-US"/>
          </a:p>
        </p:txBody>
      </p:sp>
      <p:sp>
        <p:nvSpPr>
          <p:cNvPr id="25" name="任意形状 24">
            <a:extLst>
              <a:ext uri="{FF2B5EF4-FFF2-40B4-BE49-F238E27FC236}">
                <a16:creationId xmlns:a16="http://schemas.microsoft.com/office/drawing/2014/main" id="{C685342F-40B3-4A41-AA0C-DC0CDACD9C0C}"/>
              </a:ext>
            </a:extLst>
          </p:cNvPr>
          <p:cNvSpPr/>
          <p:nvPr/>
        </p:nvSpPr>
        <p:spPr>
          <a:xfrm>
            <a:off x="2232801" y="2801694"/>
            <a:ext cx="3957535" cy="755203"/>
          </a:xfrm>
          <a:custGeom>
            <a:avLst/>
            <a:gdLst>
              <a:gd name="connsiteX0" fmla="*/ 0 w 3957535"/>
              <a:gd name="connsiteY0" fmla="*/ 755203 h 755203"/>
              <a:gd name="connsiteX1" fmla="*/ 1645920 w 3957535"/>
              <a:gd name="connsiteY1" fmla="*/ 530107 h 755203"/>
              <a:gd name="connsiteX2" fmla="*/ 3657600 w 3957535"/>
              <a:gd name="connsiteY2" fmla="*/ 1131 h 755203"/>
              <a:gd name="connsiteX3" fmla="*/ 3910819 w 3957535"/>
              <a:gd name="connsiteY3" fmla="*/ 417559 h 755203"/>
            </a:gdLst>
            <a:ahLst/>
            <a:cxnLst>
              <a:cxn ang="0">
                <a:pos x="connsiteX0" y="connsiteY0"/>
              </a:cxn>
              <a:cxn ang="0">
                <a:pos x="connsiteX1" y="connsiteY1"/>
              </a:cxn>
              <a:cxn ang="0">
                <a:pos x="connsiteX2" y="connsiteY2"/>
              </a:cxn>
              <a:cxn ang="0">
                <a:pos x="connsiteX3" y="connsiteY3"/>
              </a:cxn>
            </a:cxnLst>
            <a:rect l="l" t="t" r="r" b="b"/>
            <a:pathLst>
              <a:path w="3957535" h="755203" fill="none" extrusionOk="0">
                <a:moveTo>
                  <a:pt x="0" y="755203"/>
                </a:moveTo>
                <a:cubicBezTo>
                  <a:pt x="604115" y="729057"/>
                  <a:pt x="1027040" y="817006"/>
                  <a:pt x="1645920" y="530107"/>
                </a:cubicBezTo>
                <a:cubicBezTo>
                  <a:pt x="2294792" y="510316"/>
                  <a:pt x="3271814" y="-15134"/>
                  <a:pt x="3657600" y="1131"/>
                </a:cubicBezTo>
                <a:cubicBezTo>
                  <a:pt x="4001960" y="33031"/>
                  <a:pt x="3948450" y="204111"/>
                  <a:pt x="3910819" y="417559"/>
                </a:cubicBezTo>
              </a:path>
              <a:path w="3957535" h="755203" stroke="0" extrusionOk="0">
                <a:moveTo>
                  <a:pt x="0" y="755203"/>
                </a:moveTo>
                <a:cubicBezTo>
                  <a:pt x="586949" y="735496"/>
                  <a:pt x="1128281" y="797128"/>
                  <a:pt x="1645920" y="530107"/>
                </a:cubicBezTo>
                <a:cubicBezTo>
                  <a:pt x="2297773" y="486231"/>
                  <a:pt x="3363474" y="-23918"/>
                  <a:pt x="3657600" y="1131"/>
                </a:cubicBezTo>
                <a:cubicBezTo>
                  <a:pt x="4013035" y="44754"/>
                  <a:pt x="3995309" y="231192"/>
                  <a:pt x="3910819" y="417559"/>
                </a:cubicBezTo>
              </a:path>
            </a:pathLst>
          </a:custGeom>
          <a:ln w="38100">
            <a:extLst>
              <a:ext uri="{C807C97D-BFC1-408E-A445-0C87EB9F89A2}">
                <ask:lineSketchStyleProps xmlns:ask="http://schemas.microsoft.com/office/drawing/2018/sketchyshapes" sd="1784816448">
                  <a:custGeom>
                    <a:avLst/>
                    <a:gdLst>
                      <a:gd name="connsiteX0" fmla="*/ 0 w 3957535"/>
                      <a:gd name="connsiteY0" fmla="*/ 755203 h 755203"/>
                      <a:gd name="connsiteX1" fmla="*/ 1645920 w 3957535"/>
                      <a:gd name="connsiteY1" fmla="*/ 530107 h 755203"/>
                      <a:gd name="connsiteX2" fmla="*/ 3657600 w 3957535"/>
                      <a:gd name="connsiteY2" fmla="*/ 1131 h 755203"/>
                      <a:gd name="connsiteX3" fmla="*/ 3910819 w 3957535"/>
                      <a:gd name="connsiteY3" fmla="*/ 417559 h 755203"/>
                    </a:gdLst>
                    <a:ahLst/>
                    <a:cxnLst>
                      <a:cxn ang="0">
                        <a:pos x="connsiteX0" y="connsiteY0"/>
                      </a:cxn>
                      <a:cxn ang="0">
                        <a:pos x="connsiteX1" y="connsiteY1"/>
                      </a:cxn>
                      <a:cxn ang="0">
                        <a:pos x="connsiteX2" y="connsiteY2"/>
                      </a:cxn>
                      <a:cxn ang="0">
                        <a:pos x="connsiteX3" y="connsiteY3"/>
                      </a:cxn>
                    </a:cxnLst>
                    <a:rect l="l" t="t" r="r" b="b"/>
                    <a:pathLst>
                      <a:path w="3957535" h="755203" extrusionOk="0">
                        <a:moveTo>
                          <a:pt x="0" y="755203"/>
                        </a:moveTo>
                        <a:cubicBezTo>
                          <a:pt x="566730" y="726678"/>
                          <a:pt x="1081756" y="725620"/>
                          <a:pt x="1645920" y="530107"/>
                        </a:cubicBezTo>
                        <a:cubicBezTo>
                          <a:pt x="2287445" y="466236"/>
                          <a:pt x="3300054" y="9411"/>
                          <a:pt x="3657600" y="1131"/>
                        </a:cubicBezTo>
                        <a:cubicBezTo>
                          <a:pt x="4017712" y="31522"/>
                          <a:pt x="3984452" y="216028"/>
                          <a:pt x="3910819" y="417559"/>
                        </a:cubicBezTo>
                      </a:path>
                    </a:pathLst>
                  </a:custGeom>
                  <ask:type>
                    <ask:lineSketchFreehand/>
                  </ask:type>
                </ask:lineSketchStyleProps>
              </a:ext>
            </a:extLst>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766A1049-548A-F14B-B7CD-11A3360BFAE9}"/>
              </a:ext>
            </a:extLst>
          </p:cNvPr>
          <p:cNvSpPr/>
          <p:nvPr/>
        </p:nvSpPr>
        <p:spPr>
          <a:xfrm>
            <a:off x="5777860" y="1501840"/>
            <a:ext cx="1139483" cy="2168117"/>
          </a:xfrm>
          <a:prstGeom prst="rect">
            <a:avLst/>
          </a:prstGeom>
        </p:spPr>
        <p:style>
          <a:lnRef idx="0">
            <a:schemeClr val="accent2"/>
          </a:lnRef>
          <a:fillRef idx="3">
            <a:schemeClr val="accent2"/>
          </a:fillRef>
          <a:effectRef idx="3">
            <a:schemeClr val="accent2"/>
          </a:effectRef>
          <a:fontRef idx="minor">
            <a:schemeClr val="lt1"/>
          </a:fontRef>
        </p:style>
        <p:txBody>
          <a:bodyPr vert="eaVert" rtlCol="0" anchor="ctr"/>
          <a:lstStyle/>
          <a:p>
            <a:pPr algn="ctr"/>
            <a:r>
              <a:rPr kumimoji="1" lang="zh-CN" altLang="en-US" spc="500">
                <a:latin typeface="Microsoft YaHei" panose="020B0503020204020204" pitchFamily="34" charset="-122"/>
                <a:ea typeface="Microsoft YaHei" panose="020B0503020204020204" pitchFamily="34" charset="-122"/>
              </a:rPr>
              <a:t>开发</a:t>
            </a:r>
            <a:r>
              <a:rPr kumimoji="1" lang="zh-CN" altLang="en-US" kern="2000" spc="500">
                <a:latin typeface="Microsoft YaHei" panose="020B0503020204020204" pitchFamily="34" charset="-122"/>
                <a:ea typeface="Microsoft YaHei" panose="020B0503020204020204" pitchFamily="34" charset="-122"/>
              </a:rPr>
              <a:t>规范化</a:t>
            </a:r>
          </a:p>
        </p:txBody>
      </p:sp>
      <p:cxnSp>
        <p:nvCxnSpPr>
          <p:cNvPr id="27" name="直线箭头连接符 26">
            <a:extLst>
              <a:ext uri="{FF2B5EF4-FFF2-40B4-BE49-F238E27FC236}">
                <a16:creationId xmlns:a16="http://schemas.microsoft.com/office/drawing/2014/main" id="{5084922A-F573-DB40-9195-B817C139CEEC}"/>
              </a:ext>
            </a:extLst>
          </p:cNvPr>
          <p:cNvCxnSpPr/>
          <p:nvPr/>
        </p:nvCxnSpPr>
        <p:spPr>
          <a:xfrm>
            <a:off x="6917343" y="1911543"/>
            <a:ext cx="2912012"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8" name="直线箭头连接符 27">
            <a:extLst>
              <a:ext uri="{FF2B5EF4-FFF2-40B4-BE49-F238E27FC236}">
                <a16:creationId xmlns:a16="http://schemas.microsoft.com/office/drawing/2014/main" id="{4345F566-3B90-4247-B4F6-5D35F695A065}"/>
              </a:ext>
            </a:extLst>
          </p:cNvPr>
          <p:cNvCxnSpPr/>
          <p:nvPr/>
        </p:nvCxnSpPr>
        <p:spPr>
          <a:xfrm>
            <a:off x="6917343" y="2327309"/>
            <a:ext cx="2912012"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9" name="直线箭头连接符 28">
            <a:extLst>
              <a:ext uri="{FF2B5EF4-FFF2-40B4-BE49-F238E27FC236}">
                <a16:creationId xmlns:a16="http://schemas.microsoft.com/office/drawing/2014/main" id="{3245675B-CC3A-944F-AFFD-955B78B601BC}"/>
              </a:ext>
            </a:extLst>
          </p:cNvPr>
          <p:cNvCxnSpPr/>
          <p:nvPr/>
        </p:nvCxnSpPr>
        <p:spPr>
          <a:xfrm>
            <a:off x="6917343" y="2774494"/>
            <a:ext cx="2912012"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0" name="直线箭头连接符 29">
            <a:extLst>
              <a:ext uri="{FF2B5EF4-FFF2-40B4-BE49-F238E27FC236}">
                <a16:creationId xmlns:a16="http://schemas.microsoft.com/office/drawing/2014/main" id="{73526AFD-3C13-E64B-B7A2-79A7E4F92787}"/>
              </a:ext>
            </a:extLst>
          </p:cNvPr>
          <p:cNvCxnSpPr/>
          <p:nvPr/>
        </p:nvCxnSpPr>
        <p:spPr>
          <a:xfrm>
            <a:off x="6917343" y="3179295"/>
            <a:ext cx="2912012"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1" name="矩形 30">
            <a:extLst>
              <a:ext uri="{FF2B5EF4-FFF2-40B4-BE49-F238E27FC236}">
                <a16:creationId xmlns:a16="http://schemas.microsoft.com/office/drawing/2014/main" id="{29A8FFCF-419C-CA49-84A7-12CD7D7CB995}"/>
              </a:ext>
            </a:extLst>
          </p:cNvPr>
          <p:cNvSpPr/>
          <p:nvPr/>
        </p:nvSpPr>
        <p:spPr>
          <a:xfrm>
            <a:off x="1979583" y="4603735"/>
            <a:ext cx="8213713" cy="1289905"/>
          </a:xfrm>
          <a:prstGeom prst="rect">
            <a:avLst/>
          </a:prstGeom>
        </p:spPr>
        <p:txBody>
          <a:bodyPr wrap="square">
            <a:spAutoFit/>
          </a:bodyPr>
          <a:lstStyle/>
          <a:p>
            <a:pPr>
              <a:lnSpc>
                <a:spcPct val="150000"/>
              </a:lnSpc>
            </a:pPr>
            <a:r>
              <a:rPr lang="zh-CN" altLang="en-US" b="0" i="0" dirty="0">
                <a:solidFill>
                  <a:srgbClr val="172B4D"/>
                </a:solidFill>
                <a:effectLst/>
                <a:latin typeface="Microsoft YaHei" panose="020B0503020204020204" pitchFamily="34" charset="-122"/>
                <a:ea typeface="Microsoft YaHei" panose="020B0503020204020204" pitchFamily="34" charset="-122"/>
              </a:rPr>
              <a:t>统一的框架设计，将会使得所有的业务项目按照统一的代码设计进行编码，形成统一的开发规范。同时，框架的开发工具链也会使得开发规范更容易快速推广和落地实施。</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636265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统一框架设计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组件统一化</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grpSp>
        <p:nvGrpSpPr>
          <p:cNvPr id="13" name="组合 12">
            <a:extLst>
              <a:ext uri="{FF2B5EF4-FFF2-40B4-BE49-F238E27FC236}">
                <a16:creationId xmlns:a16="http://schemas.microsoft.com/office/drawing/2014/main" id="{8F3757BC-BD92-BE48-A6A1-3A7DAAFF80A9}"/>
              </a:ext>
            </a:extLst>
          </p:cNvPr>
          <p:cNvGrpSpPr/>
          <p:nvPr/>
        </p:nvGrpSpPr>
        <p:grpSpPr>
          <a:xfrm>
            <a:off x="630560" y="841243"/>
            <a:ext cx="4238986" cy="2539218"/>
            <a:chOff x="747949" y="1387000"/>
            <a:chExt cx="4238986" cy="2539218"/>
          </a:xfrm>
        </p:grpSpPr>
        <p:pic>
          <p:nvPicPr>
            <p:cNvPr id="14" name="图片 13" descr="图片包含 小狗, 室内, 小, 就坐&#10;&#10;已生成极高可信度的说明">
              <a:extLst>
                <a:ext uri="{FF2B5EF4-FFF2-40B4-BE49-F238E27FC236}">
                  <a16:creationId xmlns:a16="http://schemas.microsoft.com/office/drawing/2014/main" id="{16CE9483-6110-8A4E-8B63-BACBBC433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754" y="1387000"/>
              <a:ext cx="1014311" cy="2113877"/>
            </a:xfrm>
            <a:prstGeom prst="rect">
              <a:avLst/>
            </a:prstGeom>
          </p:spPr>
        </p:pic>
        <p:sp>
          <p:nvSpPr>
            <p:cNvPr id="15" name="圆角矩形 14">
              <a:extLst>
                <a:ext uri="{FF2B5EF4-FFF2-40B4-BE49-F238E27FC236}">
                  <a16:creationId xmlns:a16="http://schemas.microsoft.com/office/drawing/2014/main" id="{9CE4B564-57B1-F24A-9A64-C78E0963C7D6}"/>
                </a:ext>
              </a:extLst>
            </p:cNvPr>
            <p:cNvSpPr/>
            <p:nvPr/>
          </p:nvSpPr>
          <p:spPr>
            <a:xfrm>
              <a:off x="747951" y="1387000"/>
              <a:ext cx="1014311" cy="4360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Logger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A</a:t>
              </a:r>
              <a:endParaRPr kumimoji="1" lang="zh-CN" altLang="en-US" sz="1000">
                <a:latin typeface="Microsoft YaHei" panose="020B0503020204020204" pitchFamily="34" charset="-122"/>
                <a:ea typeface="Microsoft YaHei" panose="020B0503020204020204" pitchFamily="34" charset="-122"/>
              </a:endParaRPr>
            </a:p>
          </p:txBody>
        </p:sp>
        <p:sp>
          <p:nvSpPr>
            <p:cNvPr id="16" name="圆角矩形 15">
              <a:extLst>
                <a:ext uri="{FF2B5EF4-FFF2-40B4-BE49-F238E27FC236}">
                  <a16:creationId xmlns:a16="http://schemas.microsoft.com/office/drawing/2014/main" id="{51500A95-514B-6C45-8B35-6A745A1780E5}"/>
                </a:ext>
              </a:extLst>
            </p:cNvPr>
            <p:cNvSpPr/>
            <p:nvPr/>
          </p:nvSpPr>
          <p:spPr>
            <a:xfrm>
              <a:off x="747950" y="1904837"/>
              <a:ext cx="1014311" cy="4360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Logger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B</a:t>
              </a:r>
              <a:endParaRPr kumimoji="1" lang="zh-CN" altLang="en-US" sz="1000">
                <a:latin typeface="Microsoft YaHei" panose="020B0503020204020204" pitchFamily="34" charset="-122"/>
                <a:ea typeface="Microsoft YaHei" panose="020B0503020204020204" pitchFamily="34" charset="-122"/>
              </a:endParaRPr>
            </a:p>
          </p:txBody>
        </p:sp>
        <p:sp>
          <p:nvSpPr>
            <p:cNvPr id="17" name="圆角矩形 16">
              <a:extLst>
                <a:ext uri="{FF2B5EF4-FFF2-40B4-BE49-F238E27FC236}">
                  <a16:creationId xmlns:a16="http://schemas.microsoft.com/office/drawing/2014/main" id="{1789FAE5-86DC-2844-B72A-DC3C6173CDF0}"/>
                </a:ext>
              </a:extLst>
            </p:cNvPr>
            <p:cNvSpPr/>
            <p:nvPr/>
          </p:nvSpPr>
          <p:spPr>
            <a:xfrm>
              <a:off x="747949" y="2438560"/>
              <a:ext cx="1014311" cy="4360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Logger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C</a:t>
              </a:r>
              <a:endParaRPr kumimoji="1" lang="zh-CN" altLang="en-US" sz="1000">
                <a:latin typeface="Microsoft YaHei" panose="020B0503020204020204" pitchFamily="34" charset="-122"/>
                <a:ea typeface="Microsoft YaHei" panose="020B0503020204020204" pitchFamily="34" charset="-122"/>
              </a:endParaRPr>
            </a:p>
          </p:txBody>
        </p:sp>
        <p:sp>
          <p:nvSpPr>
            <p:cNvPr id="18" name="圆角矩形 17">
              <a:extLst>
                <a:ext uri="{FF2B5EF4-FFF2-40B4-BE49-F238E27FC236}">
                  <a16:creationId xmlns:a16="http://schemas.microsoft.com/office/drawing/2014/main" id="{694D54A6-43A0-C64B-9376-DDA12E3F7C55}"/>
                </a:ext>
              </a:extLst>
            </p:cNvPr>
            <p:cNvSpPr/>
            <p:nvPr/>
          </p:nvSpPr>
          <p:spPr>
            <a:xfrm>
              <a:off x="747949" y="2958215"/>
              <a:ext cx="1014311" cy="4360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Logger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D</a:t>
              </a:r>
              <a:endParaRPr kumimoji="1" lang="zh-CN" altLang="en-US" sz="1000">
                <a:latin typeface="Microsoft YaHei" panose="020B0503020204020204" pitchFamily="34" charset="-122"/>
                <a:ea typeface="Microsoft YaHei" panose="020B0503020204020204" pitchFamily="34" charset="-122"/>
              </a:endParaRPr>
            </a:p>
          </p:txBody>
        </p:sp>
        <p:pic>
          <p:nvPicPr>
            <p:cNvPr id="19" name="Picture 2">
              <a:extLst>
                <a:ext uri="{FF2B5EF4-FFF2-40B4-BE49-F238E27FC236}">
                  <a16:creationId xmlns:a16="http://schemas.microsoft.com/office/drawing/2014/main" id="{A30A8DCE-A0E3-6A4F-A9F6-A3EF72A0F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934" y="2296608"/>
              <a:ext cx="720001" cy="720001"/>
            </a:xfrm>
            <a:prstGeom prst="rect">
              <a:avLst/>
            </a:prstGeom>
            <a:noFill/>
            <a:extLst>
              <a:ext uri="{909E8E84-426E-40DD-AFC4-6F175D3DCCD1}">
                <a14:hiddenFill xmlns:a14="http://schemas.microsoft.com/office/drawing/2010/main">
                  <a:solidFill>
                    <a:srgbClr val="FFFFFF"/>
                  </a:solidFill>
                </a14:hiddenFill>
              </a:ext>
            </a:extLst>
          </p:spPr>
        </p:pic>
        <p:sp>
          <p:nvSpPr>
            <p:cNvPr id="20" name="右箭头 19">
              <a:extLst>
                <a:ext uri="{FF2B5EF4-FFF2-40B4-BE49-F238E27FC236}">
                  <a16:creationId xmlns:a16="http://schemas.microsoft.com/office/drawing/2014/main" id="{8F04313E-DD6A-EB46-B96C-A628C10A9FC7}"/>
                </a:ext>
              </a:extLst>
            </p:cNvPr>
            <p:cNvSpPr/>
            <p:nvPr/>
          </p:nvSpPr>
          <p:spPr>
            <a:xfrm>
              <a:off x="1946507" y="2397973"/>
              <a:ext cx="518481" cy="54779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a:p>
          </p:txBody>
        </p:sp>
        <p:sp>
          <p:nvSpPr>
            <p:cNvPr id="21" name="右箭头 20">
              <a:extLst>
                <a:ext uri="{FF2B5EF4-FFF2-40B4-BE49-F238E27FC236}">
                  <a16:creationId xmlns:a16="http://schemas.microsoft.com/office/drawing/2014/main" id="{B47697AA-9997-FE4D-8A34-3F6DC93C3EA6}"/>
                </a:ext>
              </a:extLst>
            </p:cNvPr>
            <p:cNvSpPr/>
            <p:nvPr/>
          </p:nvSpPr>
          <p:spPr>
            <a:xfrm>
              <a:off x="3612625" y="2384685"/>
              <a:ext cx="499670" cy="54779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a:p>
          </p:txBody>
        </p:sp>
        <p:sp>
          <p:nvSpPr>
            <p:cNvPr id="32" name="圆角矩形 31">
              <a:extLst>
                <a:ext uri="{FF2B5EF4-FFF2-40B4-BE49-F238E27FC236}">
                  <a16:creationId xmlns:a16="http://schemas.microsoft.com/office/drawing/2014/main" id="{8B0B8B0F-1AC4-1049-8709-2CFA050EC1A1}"/>
                </a:ext>
              </a:extLst>
            </p:cNvPr>
            <p:cNvSpPr/>
            <p:nvPr/>
          </p:nvSpPr>
          <p:spPr>
            <a:xfrm>
              <a:off x="753154" y="3490120"/>
              <a:ext cx="1014311" cy="4360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zh-CN">
                  <a:latin typeface="Microsoft YaHei" panose="020B0503020204020204" pitchFamily="34" charset="-122"/>
                  <a:ea typeface="Microsoft YaHei" panose="020B0503020204020204" pitchFamily="34" charset="-122"/>
                </a:rPr>
                <a:t>……</a:t>
              </a:r>
              <a:endParaRPr kumimoji="1" lang="zh-CN" altLang="en-US">
                <a:latin typeface="Microsoft YaHei" panose="020B0503020204020204" pitchFamily="34" charset="-122"/>
                <a:ea typeface="Microsoft YaHei" panose="020B0503020204020204" pitchFamily="34" charset="-122"/>
              </a:endParaRPr>
            </a:p>
          </p:txBody>
        </p:sp>
      </p:grpSp>
      <p:grpSp>
        <p:nvGrpSpPr>
          <p:cNvPr id="33" name="组合 32">
            <a:extLst>
              <a:ext uri="{FF2B5EF4-FFF2-40B4-BE49-F238E27FC236}">
                <a16:creationId xmlns:a16="http://schemas.microsoft.com/office/drawing/2014/main" id="{02C881FC-64D7-C94B-B4CD-505FFD9ADD68}"/>
              </a:ext>
            </a:extLst>
          </p:cNvPr>
          <p:cNvGrpSpPr/>
          <p:nvPr/>
        </p:nvGrpSpPr>
        <p:grpSpPr>
          <a:xfrm>
            <a:off x="630560" y="3619097"/>
            <a:ext cx="4238987" cy="2556721"/>
            <a:chOff x="7094184" y="1532468"/>
            <a:chExt cx="4238987" cy="2556721"/>
          </a:xfrm>
        </p:grpSpPr>
        <p:pic>
          <p:nvPicPr>
            <p:cNvPr id="34" name="图片 33">
              <a:extLst>
                <a:ext uri="{FF2B5EF4-FFF2-40B4-BE49-F238E27FC236}">
                  <a16:creationId xmlns:a16="http://schemas.microsoft.com/office/drawing/2014/main" id="{EAECC26E-E21A-6D4F-8E7C-3BB091F76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189" y="1817124"/>
              <a:ext cx="1122117" cy="2110649"/>
            </a:xfrm>
            <a:prstGeom prst="rect">
              <a:avLst/>
            </a:prstGeom>
          </p:spPr>
        </p:pic>
        <p:sp>
          <p:nvSpPr>
            <p:cNvPr id="35" name="圆角矩形 34">
              <a:extLst>
                <a:ext uri="{FF2B5EF4-FFF2-40B4-BE49-F238E27FC236}">
                  <a16:creationId xmlns:a16="http://schemas.microsoft.com/office/drawing/2014/main" id="{BA4D63D1-1705-0549-A0B8-710AD4AEC4EB}"/>
                </a:ext>
              </a:extLst>
            </p:cNvPr>
            <p:cNvSpPr/>
            <p:nvPr/>
          </p:nvSpPr>
          <p:spPr>
            <a:xfrm>
              <a:off x="7094865" y="1532468"/>
              <a:ext cx="1014311" cy="43609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Server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A</a:t>
              </a:r>
              <a:endParaRPr kumimoji="1" lang="zh-CN" altLang="en-US" sz="1000">
                <a:latin typeface="Microsoft YaHei" panose="020B0503020204020204" pitchFamily="34" charset="-122"/>
                <a:ea typeface="Microsoft YaHei" panose="020B0503020204020204" pitchFamily="34" charset="-122"/>
              </a:endParaRPr>
            </a:p>
          </p:txBody>
        </p:sp>
        <p:sp>
          <p:nvSpPr>
            <p:cNvPr id="36" name="圆角矩形 35">
              <a:extLst>
                <a:ext uri="{FF2B5EF4-FFF2-40B4-BE49-F238E27FC236}">
                  <a16:creationId xmlns:a16="http://schemas.microsoft.com/office/drawing/2014/main" id="{B19AC58A-84D4-F745-85B7-432DD9C27468}"/>
                </a:ext>
              </a:extLst>
            </p:cNvPr>
            <p:cNvSpPr/>
            <p:nvPr/>
          </p:nvSpPr>
          <p:spPr>
            <a:xfrm>
              <a:off x="7094864" y="2050305"/>
              <a:ext cx="1014311" cy="43609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Server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B</a:t>
              </a:r>
              <a:endParaRPr kumimoji="1" lang="zh-CN" altLang="en-US" sz="1000">
                <a:latin typeface="Microsoft YaHei" panose="020B0503020204020204" pitchFamily="34" charset="-122"/>
                <a:ea typeface="Microsoft YaHei" panose="020B0503020204020204" pitchFamily="34" charset="-122"/>
              </a:endParaRPr>
            </a:p>
          </p:txBody>
        </p:sp>
        <p:sp>
          <p:nvSpPr>
            <p:cNvPr id="37" name="圆角矩形 36">
              <a:extLst>
                <a:ext uri="{FF2B5EF4-FFF2-40B4-BE49-F238E27FC236}">
                  <a16:creationId xmlns:a16="http://schemas.microsoft.com/office/drawing/2014/main" id="{B9C07287-4797-574A-A005-DF47B3958BDF}"/>
                </a:ext>
              </a:extLst>
            </p:cNvPr>
            <p:cNvSpPr/>
            <p:nvPr/>
          </p:nvSpPr>
          <p:spPr>
            <a:xfrm>
              <a:off x="7094185" y="3118932"/>
              <a:ext cx="1014311" cy="43609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Server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D</a:t>
              </a:r>
              <a:endParaRPr kumimoji="1" lang="zh-CN" altLang="en-US" sz="1000">
                <a:latin typeface="Microsoft YaHei" panose="020B0503020204020204" pitchFamily="34" charset="-122"/>
                <a:ea typeface="Microsoft YaHei" panose="020B0503020204020204" pitchFamily="34" charset="-122"/>
              </a:endParaRPr>
            </a:p>
          </p:txBody>
        </p:sp>
        <p:pic>
          <p:nvPicPr>
            <p:cNvPr id="38" name="Picture 2">
              <a:extLst>
                <a:ext uri="{FF2B5EF4-FFF2-40B4-BE49-F238E27FC236}">
                  <a16:creationId xmlns:a16="http://schemas.microsoft.com/office/drawing/2014/main" id="{E43739D5-115E-3947-B271-5EDDD96F4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170" y="2497774"/>
              <a:ext cx="720001" cy="720001"/>
            </a:xfrm>
            <a:prstGeom prst="rect">
              <a:avLst/>
            </a:prstGeom>
            <a:noFill/>
            <a:extLst>
              <a:ext uri="{909E8E84-426E-40DD-AFC4-6F175D3DCCD1}">
                <a14:hiddenFill xmlns:a14="http://schemas.microsoft.com/office/drawing/2010/main">
                  <a:solidFill>
                    <a:srgbClr val="FFFFFF"/>
                  </a:solidFill>
                </a14:hiddenFill>
              </a:ext>
            </a:extLst>
          </p:spPr>
        </p:pic>
        <p:sp>
          <p:nvSpPr>
            <p:cNvPr id="39" name="右箭头 38">
              <a:extLst>
                <a:ext uri="{FF2B5EF4-FFF2-40B4-BE49-F238E27FC236}">
                  <a16:creationId xmlns:a16="http://schemas.microsoft.com/office/drawing/2014/main" id="{8B822752-8B98-B544-A100-06425323CBA1}"/>
                </a:ext>
              </a:extLst>
            </p:cNvPr>
            <p:cNvSpPr/>
            <p:nvPr/>
          </p:nvSpPr>
          <p:spPr>
            <a:xfrm>
              <a:off x="8292742" y="2549607"/>
              <a:ext cx="499670" cy="547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sp>
          <p:nvSpPr>
            <p:cNvPr id="40" name="右箭头 39">
              <a:extLst>
                <a:ext uri="{FF2B5EF4-FFF2-40B4-BE49-F238E27FC236}">
                  <a16:creationId xmlns:a16="http://schemas.microsoft.com/office/drawing/2014/main" id="{930C5DCB-E87D-E341-86B4-6AA0AC637522}"/>
                </a:ext>
              </a:extLst>
            </p:cNvPr>
            <p:cNvSpPr/>
            <p:nvPr/>
          </p:nvSpPr>
          <p:spPr>
            <a:xfrm>
              <a:off x="9958860" y="2584814"/>
              <a:ext cx="499670" cy="547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sp>
          <p:nvSpPr>
            <p:cNvPr id="41" name="圆角矩形 40">
              <a:extLst>
                <a:ext uri="{FF2B5EF4-FFF2-40B4-BE49-F238E27FC236}">
                  <a16:creationId xmlns:a16="http://schemas.microsoft.com/office/drawing/2014/main" id="{7635D958-84F6-1F4B-8713-4E7051129546}"/>
                </a:ext>
              </a:extLst>
            </p:cNvPr>
            <p:cNvSpPr/>
            <p:nvPr/>
          </p:nvSpPr>
          <p:spPr>
            <a:xfrm>
              <a:off x="7094184" y="2584028"/>
              <a:ext cx="1014311" cy="43609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1000">
                  <a:latin typeface="Microsoft YaHei" panose="020B0503020204020204" pitchFamily="34" charset="-122"/>
                  <a:ea typeface="Microsoft YaHei" panose="020B0503020204020204" pitchFamily="34" charset="-122"/>
                </a:rPr>
                <a:t>Server</a:t>
              </a:r>
              <a:r>
                <a:rPr kumimoji="1" lang="zh-CN" altLang="en-US" sz="1000">
                  <a:latin typeface="Microsoft YaHei" panose="020B0503020204020204" pitchFamily="34" charset="-122"/>
                  <a:ea typeface="Microsoft YaHei" panose="020B0503020204020204" pitchFamily="34" charset="-122"/>
                </a:rPr>
                <a:t> </a:t>
              </a:r>
              <a:r>
                <a:rPr kumimoji="1" lang="en-US" altLang="zh-CN" sz="1000">
                  <a:latin typeface="Microsoft YaHei" panose="020B0503020204020204" pitchFamily="34" charset="-122"/>
                  <a:ea typeface="Microsoft YaHei" panose="020B0503020204020204" pitchFamily="34" charset="-122"/>
                </a:rPr>
                <a:t>C</a:t>
              </a:r>
              <a:endParaRPr kumimoji="1" lang="zh-CN" altLang="en-US" sz="1000">
                <a:latin typeface="Microsoft YaHei" panose="020B0503020204020204" pitchFamily="34" charset="-122"/>
                <a:ea typeface="Microsoft YaHei" panose="020B0503020204020204" pitchFamily="34" charset="-122"/>
              </a:endParaRPr>
            </a:p>
          </p:txBody>
        </p:sp>
        <p:sp>
          <p:nvSpPr>
            <p:cNvPr id="42" name="圆角矩形 41">
              <a:extLst>
                <a:ext uri="{FF2B5EF4-FFF2-40B4-BE49-F238E27FC236}">
                  <a16:creationId xmlns:a16="http://schemas.microsoft.com/office/drawing/2014/main" id="{C20609A7-9977-714B-80AF-BC153D1383E1}"/>
                </a:ext>
              </a:extLst>
            </p:cNvPr>
            <p:cNvSpPr/>
            <p:nvPr/>
          </p:nvSpPr>
          <p:spPr>
            <a:xfrm>
              <a:off x="7094184" y="3653091"/>
              <a:ext cx="1014311" cy="43609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a:latin typeface="Microsoft YaHei" panose="020B0503020204020204" pitchFamily="34" charset="-122"/>
                  <a:ea typeface="Microsoft YaHei" panose="020B0503020204020204" pitchFamily="34" charset="-122"/>
                </a:rPr>
                <a:t>……</a:t>
              </a:r>
              <a:endParaRPr kumimoji="1" lang="zh-CN" altLang="en-US">
                <a:latin typeface="Microsoft YaHei" panose="020B0503020204020204" pitchFamily="34" charset="-122"/>
                <a:ea typeface="Microsoft YaHei" panose="020B0503020204020204" pitchFamily="34" charset="-122"/>
              </a:endParaRPr>
            </a:p>
          </p:txBody>
        </p:sp>
      </p:grpSp>
      <p:sp>
        <p:nvSpPr>
          <p:cNvPr id="43" name="矩形 42">
            <a:extLst>
              <a:ext uri="{FF2B5EF4-FFF2-40B4-BE49-F238E27FC236}">
                <a16:creationId xmlns:a16="http://schemas.microsoft.com/office/drawing/2014/main" id="{D761D443-CFBE-0949-A882-E9AD4997B8FB}"/>
              </a:ext>
            </a:extLst>
          </p:cNvPr>
          <p:cNvSpPr/>
          <p:nvPr/>
        </p:nvSpPr>
        <p:spPr>
          <a:xfrm>
            <a:off x="4974290" y="657197"/>
            <a:ext cx="6789108" cy="5588774"/>
          </a:xfrm>
          <a:prstGeom prst="rect">
            <a:avLst/>
          </a:prstGeom>
        </p:spPr>
        <p:txBody>
          <a:bodyPr wrap="square">
            <a:spAutoFit/>
          </a:bodyPr>
          <a:lstStyle/>
          <a:p>
            <a:pPr>
              <a:lnSpc>
                <a:spcPct val="150000"/>
              </a:lnSpc>
            </a:pPr>
            <a:r>
              <a:rPr lang="zh-CN" altLang="en-US" sz="2400" b="0" i="0" dirty="0">
                <a:solidFill>
                  <a:srgbClr val="172B4D"/>
                </a:solidFill>
                <a:effectLst/>
                <a:latin typeface="Microsoft YaHei" panose="020B0503020204020204" pitchFamily="34" charset="-122"/>
                <a:ea typeface="Microsoft YaHei" panose="020B0503020204020204" pitchFamily="34" charset="-122"/>
              </a:rPr>
              <a:t>痛点：</a:t>
            </a:r>
            <a:endParaRPr lang="en-US" altLang="zh-CN" sz="2400" b="0" i="0" dirty="0">
              <a:solidFill>
                <a:srgbClr val="172B4D"/>
              </a:solidFill>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600" b="0" i="0" dirty="0">
                <a:solidFill>
                  <a:srgbClr val="172B4D"/>
                </a:solidFill>
                <a:effectLst/>
                <a:latin typeface="Microsoft YaHei" panose="020B0503020204020204" pitchFamily="34" charset="-122"/>
                <a:ea typeface="Microsoft YaHei" panose="020B0503020204020204" pitchFamily="34" charset="-122"/>
              </a:rPr>
              <a:t>实现相同功能逻辑的模块百花齐放，选择成本增加</a:t>
            </a:r>
          </a:p>
          <a:p>
            <a:pPr marL="285750" indent="-285750">
              <a:lnSpc>
                <a:spcPct val="150000"/>
              </a:lnSpc>
              <a:buFont typeface="Arial" panose="020B0604020202020204" pitchFamily="34" charset="0"/>
              <a:buChar char="•"/>
            </a:pPr>
            <a:r>
              <a:rPr lang="zh-CN" altLang="en-US" sz="1600" b="0" i="0" dirty="0">
                <a:solidFill>
                  <a:srgbClr val="172B4D"/>
                </a:solidFill>
                <a:effectLst/>
                <a:latin typeface="Microsoft YaHei" panose="020B0503020204020204" pitchFamily="34" charset="-122"/>
                <a:ea typeface="Microsoft YaHei" panose="020B0503020204020204" pitchFamily="34" charset="-122"/>
              </a:rPr>
              <a:t>项目依赖的模块过多，项目整体的稳定性会受到影响</a:t>
            </a:r>
          </a:p>
          <a:p>
            <a:pPr marL="285750" indent="-285750">
              <a:lnSpc>
                <a:spcPct val="150000"/>
              </a:lnSpc>
              <a:buFont typeface="Arial" panose="020B0604020202020204" pitchFamily="34" charset="0"/>
              <a:buChar char="•"/>
            </a:pPr>
            <a:r>
              <a:rPr lang="zh-CN" altLang="en-US" sz="1600" b="0" i="0" dirty="0">
                <a:solidFill>
                  <a:srgbClr val="172B4D"/>
                </a:solidFill>
                <a:effectLst/>
                <a:latin typeface="Microsoft YaHei" panose="020B0503020204020204" pitchFamily="34" charset="-122"/>
                <a:ea typeface="Microsoft YaHei" panose="020B0503020204020204" pitchFamily="34" charset="-122"/>
              </a:rPr>
              <a:t>项目依赖的模块过多，项目无从下手是否应当升级这些模块版本</a:t>
            </a:r>
          </a:p>
          <a:p>
            <a:pPr marL="285750" indent="-285750">
              <a:lnSpc>
                <a:spcPct val="150000"/>
              </a:lnSpc>
              <a:buFont typeface="Arial" panose="020B0604020202020204" pitchFamily="34" charset="0"/>
              <a:buChar char="•"/>
            </a:pPr>
            <a:r>
              <a:rPr lang="zh-CN" altLang="en-US" sz="1600" b="0" i="0" dirty="0">
                <a:solidFill>
                  <a:srgbClr val="172B4D"/>
                </a:solidFill>
                <a:effectLst/>
                <a:latin typeface="Microsoft YaHei" panose="020B0503020204020204" pitchFamily="34" charset="-122"/>
                <a:ea typeface="Microsoft YaHei" panose="020B0503020204020204" pitchFamily="34" charset="-122"/>
              </a:rPr>
              <a:t>各个模块孤立设计，单独看待每个模块可替换性很高，开发体系难以建立，开发规范难以统一</a:t>
            </a:r>
            <a:endParaRPr lang="en-US" altLang="zh-CN" sz="1600" b="0" i="0" dirty="0">
              <a:solidFill>
                <a:srgbClr val="172B4D"/>
              </a:solidFill>
              <a:effectLst/>
              <a:latin typeface="Microsoft YaHei" panose="020B0503020204020204" pitchFamily="34" charset="-122"/>
              <a:ea typeface="Microsoft YaHei" panose="020B0503020204020204" pitchFamily="34" charset="-122"/>
            </a:endParaRPr>
          </a:p>
          <a:p>
            <a:pPr>
              <a:lnSpc>
                <a:spcPct val="150000"/>
              </a:lnSpc>
            </a:pPr>
            <a:r>
              <a:rPr lang="zh-CN" altLang="en-US" sz="2400" dirty="0">
                <a:solidFill>
                  <a:srgbClr val="172B4D"/>
                </a:solidFill>
                <a:latin typeface="Microsoft YaHei" panose="020B0503020204020204" pitchFamily="34" charset="-122"/>
                <a:ea typeface="Microsoft YaHei" panose="020B0503020204020204" pitchFamily="34" charset="-122"/>
              </a:rPr>
              <a:t>改进：</a:t>
            </a:r>
            <a:endParaRPr lang="en-US" altLang="zh-CN" sz="2400" dirty="0">
              <a:solidFill>
                <a:srgbClr val="172B4D"/>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600" dirty="0">
                <a:solidFill>
                  <a:srgbClr val="172B4D"/>
                </a:solidFill>
                <a:latin typeface="Microsoft YaHei" panose="020B0503020204020204" pitchFamily="34" charset="-122"/>
                <a:ea typeface="Microsoft YaHei" panose="020B0503020204020204" pitchFamily="34" charset="-122"/>
              </a:rPr>
              <a:t>框架核心维护较全面的通用基础模块，降低基础模块选择成本</a:t>
            </a:r>
          </a:p>
          <a:p>
            <a:pPr marL="285750" indent="-285750">
              <a:lnSpc>
                <a:spcPct val="150000"/>
              </a:lnSpc>
              <a:buFont typeface="Arial" panose="020B0604020202020204" pitchFamily="34" charset="0"/>
              <a:buChar char="•"/>
            </a:pPr>
            <a:r>
              <a:rPr lang="zh-CN" altLang="en-US" sz="1600" dirty="0">
                <a:solidFill>
                  <a:srgbClr val="172B4D"/>
                </a:solidFill>
                <a:latin typeface="Microsoft YaHei" panose="020B0503020204020204" pitchFamily="34" charset="-122"/>
                <a:ea typeface="Microsoft YaHei" panose="020B0503020204020204" pitchFamily="34" charset="-122"/>
              </a:rPr>
              <a:t>我们只需要维护一个统一的框架版本，而不是数十个模块版本</a:t>
            </a:r>
          </a:p>
          <a:p>
            <a:pPr marL="285750" indent="-285750">
              <a:lnSpc>
                <a:spcPct val="150000"/>
              </a:lnSpc>
              <a:buFont typeface="Arial" panose="020B0604020202020204" pitchFamily="34" charset="0"/>
              <a:buChar char="•"/>
            </a:pPr>
            <a:r>
              <a:rPr lang="zh-CN" altLang="en-US" sz="1600" dirty="0">
                <a:solidFill>
                  <a:srgbClr val="172B4D"/>
                </a:solidFill>
                <a:latin typeface="Microsoft YaHei" panose="020B0503020204020204" pitchFamily="34" charset="-122"/>
                <a:ea typeface="Microsoft YaHei" panose="020B0503020204020204" pitchFamily="34" charset="-122"/>
              </a:rPr>
              <a:t>我们只需要了解一个框架的内容变化，而不是数十个模块的内容变化</a:t>
            </a:r>
          </a:p>
          <a:p>
            <a:pPr marL="285750" indent="-285750">
              <a:lnSpc>
                <a:spcPct val="150000"/>
              </a:lnSpc>
              <a:buFont typeface="Arial" panose="020B0604020202020204" pitchFamily="34" charset="0"/>
              <a:buChar char="•"/>
            </a:pPr>
            <a:r>
              <a:rPr lang="zh-CN" altLang="en-US" sz="1600" dirty="0">
                <a:solidFill>
                  <a:srgbClr val="172B4D"/>
                </a:solidFill>
                <a:latin typeface="Microsoft YaHei" panose="020B0503020204020204" pitchFamily="34" charset="-122"/>
                <a:ea typeface="Microsoft YaHei" panose="020B0503020204020204" pitchFamily="34" charset="-122"/>
              </a:rPr>
              <a:t>升级的时候只需要升级一个框架版本，而不是数十个模块版本的升级</a:t>
            </a:r>
          </a:p>
          <a:p>
            <a:pPr marL="285750" indent="-285750">
              <a:lnSpc>
                <a:spcPct val="150000"/>
              </a:lnSpc>
              <a:buFont typeface="Arial" panose="020B0604020202020204" pitchFamily="34" charset="0"/>
              <a:buChar char="•"/>
            </a:pPr>
            <a:r>
              <a:rPr lang="zh-CN" altLang="en-US" sz="1600" dirty="0">
                <a:solidFill>
                  <a:srgbClr val="172B4D"/>
                </a:solidFill>
                <a:latin typeface="Microsoft YaHei" panose="020B0503020204020204" pitchFamily="34" charset="-122"/>
                <a:ea typeface="Microsoft YaHei" panose="020B0503020204020204" pitchFamily="34" charset="-122"/>
              </a:rPr>
              <a:t>统一的模块化设计可以减少不必要的逻辑实现，提高模块性能及易用性</a:t>
            </a:r>
          </a:p>
          <a:p>
            <a:pPr marL="285750" indent="-285750">
              <a:lnSpc>
                <a:spcPct val="150000"/>
              </a:lnSpc>
              <a:buFont typeface="Arial" panose="020B0604020202020204" pitchFamily="34" charset="0"/>
              <a:buChar char="•"/>
            </a:pPr>
            <a:r>
              <a:rPr lang="zh-CN" altLang="en-US" sz="1600" dirty="0">
                <a:solidFill>
                  <a:srgbClr val="172B4D"/>
                </a:solidFill>
                <a:latin typeface="Microsoft YaHei" panose="020B0503020204020204" pitchFamily="34" charset="-122"/>
                <a:ea typeface="Microsoft YaHei" panose="020B0503020204020204" pitchFamily="34" charset="-122"/>
              </a:rPr>
              <a:t>减轻开发人员的心智负担，提高模块可维护性，更容易保证各业务项目的模块版本一致性</a:t>
            </a:r>
            <a:endParaRPr lang="zh-CN" altLang="en-US" sz="1600"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052384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统一框架设计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解决方案沉淀</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grpSp>
        <p:nvGrpSpPr>
          <p:cNvPr id="17" name="组合 16">
            <a:extLst>
              <a:ext uri="{FF2B5EF4-FFF2-40B4-BE49-F238E27FC236}">
                <a16:creationId xmlns:a16="http://schemas.microsoft.com/office/drawing/2014/main" id="{B31C622F-83B8-F94D-BEE6-C4BD02D1C93F}"/>
              </a:ext>
            </a:extLst>
          </p:cNvPr>
          <p:cNvGrpSpPr/>
          <p:nvPr/>
        </p:nvGrpSpPr>
        <p:grpSpPr>
          <a:xfrm>
            <a:off x="860549" y="1269000"/>
            <a:ext cx="4320000" cy="4320000"/>
            <a:chOff x="656315" y="1883164"/>
            <a:chExt cx="4320000" cy="4320000"/>
          </a:xfrm>
        </p:grpSpPr>
        <p:grpSp>
          <p:nvGrpSpPr>
            <p:cNvPr id="18" name="组合 17">
              <a:extLst>
                <a:ext uri="{FF2B5EF4-FFF2-40B4-BE49-F238E27FC236}">
                  <a16:creationId xmlns:a16="http://schemas.microsoft.com/office/drawing/2014/main" id="{CCF21C9C-C63B-A841-B32C-1C56AAAA7002}"/>
                </a:ext>
              </a:extLst>
            </p:cNvPr>
            <p:cNvGrpSpPr/>
            <p:nvPr/>
          </p:nvGrpSpPr>
          <p:grpSpPr>
            <a:xfrm>
              <a:off x="656315" y="1883164"/>
              <a:ext cx="4320000" cy="4320000"/>
              <a:chOff x="465438" y="2483742"/>
              <a:chExt cx="3352800" cy="3355975"/>
            </a:xfrm>
          </p:grpSpPr>
          <p:grpSp>
            <p:nvGrpSpPr>
              <p:cNvPr id="20" name="组合 19">
                <a:extLst>
                  <a:ext uri="{FF2B5EF4-FFF2-40B4-BE49-F238E27FC236}">
                    <a16:creationId xmlns:a16="http://schemas.microsoft.com/office/drawing/2014/main" id="{BAC6DA04-F834-094A-A67F-5B485E094919}"/>
                  </a:ext>
                </a:extLst>
              </p:cNvPr>
              <p:cNvGrpSpPr>
                <a:grpSpLocks/>
              </p:cNvGrpSpPr>
              <p:nvPr/>
            </p:nvGrpSpPr>
            <p:grpSpPr bwMode="auto">
              <a:xfrm>
                <a:off x="465438" y="2483742"/>
                <a:ext cx="3352800" cy="3355975"/>
                <a:chOff x="3017838" y="2474913"/>
                <a:chExt cx="2909887" cy="2911476"/>
              </a:xfrm>
            </p:grpSpPr>
            <p:sp>
              <p:nvSpPr>
                <p:cNvPr id="33" name="MH_Other_1">
                  <a:extLst>
                    <a:ext uri="{FF2B5EF4-FFF2-40B4-BE49-F238E27FC236}">
                      <a16:creationId xmlns:a16="http://schemas.microsoft.com/office/drawing/2014/main" id="{CA019A9B-B463-7B4D-BAC2-EA30E6CD1BA6}"/>
                    </a:ext>
                  </a:extLst>
                </p:cNvPr>
                <p:cNvSpPr/>
                <p:nvPr>
                  <p:custDataLst>
                    <p:tags r:id="rId1"/>
                  </p:custDataLst>
                </p:nvPr>
              </p:nvSpPr>
              <p:spPr>
                <a:xfrm>
                  <a:off x="4653272" y="2670480"/>
                  <a:ext cx="1274453" cy="1612743"/>
                </a:xfrm>
                <a:custGeom>
                  <a:avLst/>
                  <a:gdLst/>
                  <a:ahLst/>
                  <a:cxnLst/>
                  <a:rect l="l" t="t" r="r" b="b"/>
                  <a:pathLst>
                    <a:path w="1697010" h="2148428">
                      <a:moveTo>
                        <a:pt x="33935" y="0"/>
                      </a:moveTo>
                      <a:cubicBezTo>
                        <a:pt x="239955" y="34009"/>
                        <a:pt x="440246" y="107805"/>
                        <a:pt x="625209" y="218280"/>
                      </a:cubicBezTo>
                      <a:cubicBezTo>
                        <a:pt x="1149398" y="531372"/>
                        <a:pt x="1472579" y="1092545"/>
                        <a:pt x="1482056" y="1699788"/>
                      </a:cubicBezTo>
                      <a:lnTo>
                        <a:pt x="1697010" y="1699788"/>
                      </a:lnTo>
                      <a:lnTo>
                        <a:pt x="1143693" y="2148428"/>
                      </a:lnTo>
                      <a:lnTo>
                        <a:pt x="637828" y="1699788"/>
                      </a:lnTo>
                      <a:lnTo>
                        <a:pt x="867302" y="1699788"/>
                      </a:lnTo>
                      <a:cubicBezTo>
                        <a:pt x="859306" y="1308026"/>
                        <a:pt x="649377" y="946969"/>
                        <a:pt x="310771" y="744724"/>
                      </a:cubicBezTo>
                      <a:cubicBezTo>
                        <a:pt x="212707" y="686152"/>
                        <a:pt x="108032" y="643397"/>
                        <a:pt x="0" y="617910"/>
                      </a:cubicBezTo>
                      <a:lnTo>
                        <a:pt x="280602" y="302003"/>
                      </a:lnTo>
                      <a:close/>
                    </a:path>
                  </a:pathLst>
                </a:custGeom>
                <a:solidFill>
                  <a:srgbClr val="3FAF6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0" rIns="108000" bIns="180000" anchor="ctr"/>
                <a:lstStyle/>
                <a:p>
                  <a:pPr algn="ctr" eaLnBrk="1" fontAlgn="auto" hangingPunct="1">
                    <a:lnSpc>
                      <a:spcPct val="120000"/>
                    </a:lnSpc>
                    <a:spcBef>
                      <a:spcPts val="450"/>
                    </a:spcBef>
                    <a:spcAft>
                      <a:spcPts val="450"/>
                    </a:spcAft>
                    <a:defRPr/>
                  </a:pPr>
                  <a:endParaRPr lang="zh-CN" altLang="en-US" sz="1400" noProof="1">
                    <a:solidFill>
                      <a:srgbClr val="FFFFF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4" name="MH_Other_2">
                  <a:extLst>
                    <a:ext uri="{FF2B5EF4-FFF2-40B4-BE49-F238E27FC236}">
                      <a16:creationId xmlns:a16="http://schemas.microsoft.com/office/drawing/2014/main" id="{ED3C18CA-92C3-5148-8BE8-E126C9DADE55}"/>
                    </a:ext>
                  </a:extLst>
                </p:cNvPr>
                <p:cNvSpPr/>
                <p:nvPr>
                  <p:custDataLst>
                    <p:tags r:id="rId2"/>
                  </p:custDataLst>
                </p:nvPr>
              </p:nvSpPr>
              <p:spPr>
                <a:xfrm>
                  <a:off x="3202462" y="2474913"/>
                  <a:ext cx="1616145" cy="1275320"/>
                </a:xfrm>
                <a:custGeom>
                  <a:avLst/>
                  <a:gdLst/>
                  <a:ahLst/>
                  <a:cxnLst/>
                  <a:rect l="l" t="t" r="r" b="b"/>
                  <a:pathLst>
                    <a:path w="2150110" h="1697787">
                      <a:moveTo>
                        <a:pt x="1701470" y="0"/>
                      </a:moveTo>
                      <a:lnTo>
                        <a:pt x="2150110" y="553317"/>
                      </a:lnTo>
                      <a:lnTo>
                        <a:pt x="1701470" y="1059182"/>
                      </a:lnTo>
                      <a:lnTo>
                        <a:pt x="1701470" y="829708"/>
                      </a:lnTo>
                      <a:cubicBezTo>
                        <a:pt x="1309708" y="837704"/>
                        <a:pt x="948651" y="1047633"/>
                        <a:pt x="746406" y="1386239"/>
                      </a:cubicBezTo>
                      <a:cubicBezTo>
                        <a:pt x="687727" y="1484483"/>
                        <a:pt x="644923" y="1589361"/>
                        <a:pt x="620466" y="1697787"/>
                      </a:cubicBezTo>
                      <a:lnTo>
                        <a:pt x="303685" y="1416408"/>
                      </a:lnTo>
                      <a:lnTo>
                        <a:pt x="0" y="1664449"/>
                      </a:lnTo>
                      <a:cubicBezTo>
                        <a:pt x="35261" y="1458221"/>
                        <a:pt x="109165" y="1257301"/>
                        <a:pt x="219962" y="1071801"/>
                      </a:cubicBezTo>
                      <a:cubicBezTo>
                        <a:pt x="533054" y="547612"/>
                        <a:pt x="1094227" y="224431"/>
                        <a:pt x="1701470" y="214954"/>
                      </a:cubicBezTo>
                      <a:close/>
                    </a:path>
                  </a:pathLst>
                </a:custGeom>
                <a:solidFill>
                  <a:srgbClr val="4674CA"/>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Ins="468000" bIns="288000" anchor="ctr"/>
                <a:lstStyle/>
                <a:p>
                  <a:pPr algn="ctr" eaLnBrk="1" fontAlgn="auto" hangingPunct="1">
                    <a:lnSpc>
                      <a:spcPct val="120000"/>
                    </a:lnSpc>
                    <a:spcBef>
                      <a:spcPts val="450"/>
                    </a:spcBef>
                    <a:spcAft>
                      <a:spcPts val="450"/>
                    </a:spcAft>
                    <a:defRPr/>
                  </a:pPr>
                  <a:endParaRPr lang="zh-CN" altLang="en-US" sz="1400" noProof="1">
                    <a:solidFill>
                      <a:srgbClr val="FFFFF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5" name="MH_Other_3">
                  <a:extLst>
                    <a:ext uri="{FF2B5EF4-FFF2-40B4-BE49-F238E27FC236}">
                      <a16:creationId xmlns:a16="http://schemas.microsoft.com/office/drawing/2014/main" id="{25407012-1B42-F44D-8D64-8EAC836DD56B}"/>
                    </a:ext>
                  </a:extLst>
                </p:cNvPr>
                <p:cNvSpPr/>
                <p:nvPr>
                  <p:custDataLst>
                    <p:tags r:id="rId3"/>
                  </p:custDataLst>
                </p:nvPr>
              </p:nvSpPr>
              <p:spPr>
                <a:xfrm>
                  <a:off x="3017838" y="3586343"/>
                  <a:ext cx="1274454" cy="1615497"/>
                </a:xfrm>
                <a:custGeom>
                  <a:avLst/>
                  <a:gdLst/>
                  <a:ahLst/>
                  <a:cxnLst/>
                  <a:rect l="l" t="t" r="r" b="b"/>
                  <a:pathLst>
                    <a:path w="1697153" h="2150709">
                      <a:moveTo>
                        <a:pt x="553317" y="0"/>
                      </a:moveTo>
                      <a:lnTo>
                        <a:pt x="1059182" y="448640"/>
                      </a:lnTo>
                      <a:lnTo>
                        <a:pt x="829708" y="448640"/>
                      </a:lnTo>
                      <a:cubicBezTo>
                        <a:pt x="837704" y="840402"/>
                        <a:pt x="1047633" y="1201459"/>
                        <a:pt x="1386239" y="1403704"/>
                      </a:cubicBezTo>
                      <a:cubicBezTo>
                        <a:pt x="1484322" y="1462287"/>
                        <a:pt x="1589018" y="1505047"/>
                        <a:pt x="1697153" y="1530355"/>
                      </a:cubicBezTo>
                      <a:lnTo>
                        <a:pt x="1416407" y="1846425"/>
                      </a:lnTo>
                      <a:lnTo>
                        <a:pt x="1664937" y="2150709"/>
                      </a:lnTo>
                      <a:cubicBezTo>
                        <a:pt x="1458510" y="2114956"/>
                        <a:pt x="1257435" y="2041026"/>
                        <a:pt x="1071801" y="1930149"/>
                      </a:cubicBezTo>
                      <a:cubicBezTo>
                        <a:pt x="547612" y="1617056"/>
                        <a:pt x="224431" y="1055883"/>
                        <a:pt x="214954" y="448640"/>
                      </a:cubicBezTo>
                      <a:lnTo>
                        <a:pt x="0" y="448640"/>
                      </a:lnTo>
                      <a:close/>
                    </a:path>
                  </a:pathLst>
                </a:custGeom>
                <a:solidFill>
                  <a:srgbClr val="DE5647"/>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180000" bIns="0" anchor="ctr"/>
                <a:lstStyle/>
                <a:p>
                  <a:pPr algn="ctr" eaLnBrk="1" fontAlgn="auto" hangingPunct="1">
                    <a:lnSpc>
                      <a:spcPct val="120000"/>
                    </a:lnSpc>
                    <a:spcBef>
                      <a:spcPts val="450"/>
                    </a:spcBef>
                    <a:spcAft>
                      <a:spcPts val="450"/>
                    </a:spcAft>
                    <a:defRPr/>
                  </a:pPr>
                  <a:endParaRPr lang="zh-CN" altLang="en-US" sz="1400" noProof="1">
                    <a:solidFill>
                      <a:srgbClr val="FFFFF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6" name="MH_Other_4">
                  <a:extLst>
                    <a:ext uri="{FF2B5EF4-FFF2-40B4-BE49-F238E27FC236}">
                      <a16:creationId xmlns:a16="http://schemas.microsoft.com/office/drawing/2014/main" id="{494D4768-9431-D148-B83E-DDB7C19A5F88}"/>
                    </a:ext>
                  </a:extLst>
                </p:cNvPr>
                <p:cNvSpPr/>
                <p:nvPr>
                  <p:custDataLst>
                    <p:tags r:id="rId4"/>
                  </p:custDataLst>
                </p:nvPr>
              </p:nvSpPr>
              <p:spPr>
                <a:xfrm>
                  <a:off x="4120068" y="4111069"/>
                  <a:ext cx="1613389" cy="1275320"/>
                </a:xfrm>
                <a:custGeom>
                  <a:avLst/>
                  <a:gdLst/>
                  <a:ahLst/>
                  <a:cxnLst/>
                  <a:rect l="l" t="t" r="r" b="b"/>
                  <a:pathLst>
                    <a:path w="2150053" h="1697681">
                      <a:moveTo>
                        <a:pt x="1529760" y="0"/>
                      </a:moveTo>
                      <a:lnTo>
                        <a:pt x="1846425" y="281275"/>
                      </a:lnTo>
                      <a:lnTo>
                        <a:pt x="2150053" y="33280"/>
                      </a:lnTo>
                      <a:cubicBezTo>
                        <a:pt x="2114837" y="239493"/>
                        <a:pt x="2040936" y="440395"/>
                        <a:pt x="1930148" y="625880"/>
                      </a:cubicBezTo>
                      <a:cubicBezTo>
                        <a:pt x="1617056" y="1150069"/>
                        <a:pt x="1055883" y="1473250"/>
                        <a:pt x="448640" y="1482727"/>
                      </a:cubicBezTo>
                      <a:lnTo>
                        <a:pt x="448640" y="1697681"/>
                      </a:lnTo>
                      <a:lnTo>
                        <a:pt x="0" y="1144364"/>
                      </a:lnTo>
                      <a:lnTo>
                        <a:pt x="448640" y="638499"/>
                      </a:lnTo>
                      <a:lnTo>
                        <a:pt x="448640" y="867973"/>
                      </a:lnTo>
                      <a:cubicBezTo>
                        <a:pt x="840402" y="859977"/>
                        <a:pt x="1201459" y="650048"/>
                        <a:pt x="1403704" y="311442"/>
                      </a:cubicBezTo>
                      <a:cubicBezTo>
                        <a:pt x="1462369" y="213222"/>
                        <a:pt x="1505166" y="108371"/>
                        <a:pt x="1529760" y="0"/>
                      </a:cubicBezTo>
                      <a:close/>
                    </a:path>
                  </a:pathLst>
                </a:custGeom>
                <a:solidFill>
                  <a:srgbClr val="F8BF2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0" rIns="0" bIns="0" anchor="ctr"/>
                <a:lstStyle/>
                <a:p>
                  <a:pPr algn="ctr" eaLnBrk="1" fontAlgn="auto" hangingPunct="1">
                    <a:lnSpc>
                      <a:spcPct val="120000"/>
                    </a:lnSpc>
                    <a:spcBef>
                      <a:spcPts val="450"/>
                    </a:spcBef>
                    <a:spcAft>
                      <a:spcPts val="450"/>
                    </a:spcAft>
                    <a:defRPr/>
                  </a:pPr>
                  <a:endParaRPr lang="zh-CN" altLang="en-US" sz="1400" noProof="1">
                    <a:solidFill>
                      <a:srgbClr val="FFFFF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7" name="MH_Other_5">
                  <a:extLst>
                    <a:ext uri="{FF2B5EF4-FFF2-40B4-BE49-F238E27FC236}">
                      <a16:creationId xmlns:a16="http://schemas.microsoft.com/office/drawing/2014/main" id="{50D258A9-CCC7-C244-A18A-42162435265A}"/>
                    </a:ext>
                  </a:extLst>
                </p:cNvPr>
                <p:cNvSpPr/>
                <p:nvPr>
                  <p:custDataLst>
                    <p:tags r:id="rId5"/>
                  </p:custDataLst>
                </p:nvPr>
              </p:nvSpPr>
              <p:spPr>
                <a:xfrm rot="3577600">
                  <a:off x="3433655" y="2936562"/>
                  <a:ext cx="2067230" cy="206668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anchor="ctr">
                  <a:prstTxWarp prst="textArchUp">
                    <a:avLst/>
                  </a:prstTxWarp>
                </a:bodyPr>
                <a:lstStyle/>
                <a:p>
                  <a:pPr algn="ctr" eaLnBrk="1" fontAlgn="auto" hangingPunct="1">
                    <a:defRPr/>
                  </a:pPr>
                  <a:endParaRPr lang="zh-CN" altLang="en-US" sz="1400" noProof="1">
                    <a:solidFill>
                      <a:srgbClr val="FFFFFF"/>
                    </a:solidFill>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21" name="文本框 20">
                <a:extLst>
                  <a:ext uri="{FF2B5EF4-FFF2-40B4-BE49-F238E27FC236}">
                    <a16:creationId xmlns:a16="http://schemas.microsoft.com/office/drawing/2014/main" id="{165BCC51-F9C5-B84A-AE84-2AE2DA72B57E}"/>
                  </a:ext>
                </a:extLst>
              </p:cNvPr>
              <p:cNvSpPr txBox="1"/>
              <p:nvPr/>
            </p:nvSpPr>
            <p:spPr>
              <a:xfrm rot="19393280">
                <a:off x="1075254" y="3095099"/>
                <a:ext cx="749485" cy="247307"/>
              </a:xfrm>
              <a:prstGeom prst="rect">
                <a:avLst/>
              </a:prstGeom>
              <a:noFill/>
            </p:spPr>
            <p:txBody>
              <a:bodyPr wrap="none" rtlCol="0">
                <a:spAutoFit/>
              </a:bodyPr>
              <a:lstStyle/>
              <a:p>
                <a:r>
                  <a:rPr kumimoji="1" lang="zh-CN" altLang="en-US" sz="1400">
                    <a:solidFill>
                      <a:schemeClr val="bg1"/>
                    </a:solidFill>
                    <a:latin typeface="Microsoft YaHei" panose="020B0503020204020204" pitchFamily="34" charset="-122"/>
                    <a:ea typeface="Microsoft YaHei" panose="020B0503020204020204" pitchFamily="34" charset="-122"/>
                  </a:rPr>
                  <a:t>发现问题</a:t>
                </a:r>
              </a:p>
            </p:txBody>
          </p:sp>
          <p:sp>
            <p:nvSpPr>
              <p:cNvPr id="22" name="文本框 21">
                <a:extLst>
                  <a:ext uri="{FF2B5EF4-FFF2-40B4-BE49-F238E27FC236}">
                    <a16:creationId xmlns:a16="http://schemas.microsoft.com/office/drawing/2014/main" id="{2325F3BD-6F9F-354F-ACFD-92034EFC6D93}"/>
                  </a:ext>
                </a:extLst>
              </p:cNvPr>
              <p:cNvSpPr txBox="1"/>
              <p:nvPr/>
            </p:nvSpPr>
            <p:spPr>
              <a:xfrm rot="3078520">
                <a:off x="2739505" y="3301246"/>
                <a:ext cx="725434" cy="255507"/>
              </a:xfrm>
              <a:prstGeom prst="rect">
                <a:avLst/>
              </a:prstGeom>
              <a:noFill/>
            </p:spPr>
            <p:txBody>
              <a:bodyPr wrap="none" rtlCol="0">
                <a:spAutoFit/>
              </a:bodyPr>
              <a:lstStyle/>
              <a:p>
                <a:r>
                  <a:rPr kumimoji="1" lang="zh-CN" altLang="en-US" sz="1400">
                    <a:solidFill>
                      <a:schemeClr val="bg1"/>
                    </a:solidFill>
                    <a:latin typeface="Microsoft YaHei" panose="020B0503020204020204" pitchFamily="34" charset="-122"/>
                    <a:ea typeface="Microsoft YaHei" panose="020B0503020204020204" pitchFamily="34" charset="-122"/>
                  </a:rPr>
                  <a:t>分析问题</a:t>
                </a:r>
              </a:p>
            </p:txBody>
          </p:sp>
          <p:sp>
            <p:nvSpPr>
              <p:cNvPr id="23" name="文本框 22">
                <a:extLst>
                  <a:ext uri="{FF2B5EF4-FFF2-40B4-BE49-F238E27FC236}">
                    <a16:creationId xmlns:a16="http://schemas.microsoft.com/office/drawing/2014/main" id="{6F490F6D-26C1-4346-8378-4C359158365D}"/>
                  </a:ext>
                </a:extLst>
              </p:cNvPr>
              <p:cNvSpPr txBox="1"/>
              <p:nvPr/>
            </p:nvSpPr>
            <p:spPr>
              <a:xfrm rot="19342982">
                <a:off x="2537158" y="4956358"/>
                <a:ext cx="749485" cy="247307"/>
              </a:xfrm>
              <a:prstGeom prst="rect">
                <a:avLst/>
              </a:prstGeom>
              <a:noFill/>
            </p:spPr>
            <p:txBody>
              <a:bodyPr wrap="none" rtlCol="0">
                <a:spAutoFit/>
              </a:bodyPr>
              <a:lstStyle/>
              <a:p>
                <a:r>
                  <a:rPr kumimoji="1" lang="zh-CN" altLang="en-US" sz="1400" dirty="0">
                    <a:solidFill>
                      <a:schemeClr val="bg1"/>
                    </a:solidFill>
                    <a:latin typeface="Microsoft YaHei" panose="020B0503020204020204" pitchFamily="34" charset="-122"/>
                    <a:ea typeface="Microsoft YaHei" panose="020B0503020204020204" pitchFamily="34" charset="-122"/>
                  </a:rPr>
                  <a:t>解决问题</a:t>
                </a:r>
              </a:p>
            </p:txBody>
          </p:sp>
          <p:sp>
            <p:nvSpPr>
              <p:cNvPr id="32" name="文本框 31">
                <a:extLst>
                  <a:ext uri="{FF2B5EF4-FFF2-40B4-BE49-F238E27FC236}">
                    <a16:creationId xmlns:a16="http://schemas.microsoft.com/office/drawing/2014/main" id="{B456DD69-2331-7E41-A387-DE701680B9C6}"/>
                  </a:ext>
                </a:extLst>
              </p:cNvPr>
              <p:cNvSpPr txBox="1"/>
              <p:nvPr/>
            </p:nvSpPr>
            <p:spPr>
              <a:xfrm rot="3522763">
                <a:off x="797283" y="4672953"/>
                <a:ext cx="725434" cy="255507"/>
              </a:xfrm>
              <a:prstGeom prst="rect">
                <a:avLst/>
              </a:prstGeom>
              <a:noFill/>
            </p:spPr>
            <p:txBody>
              <a:bodyPr wrap="none" rtlCol="0">
                <a:spAutoFit/>
              </a:bodyPr>
              <a:lstStyle/>
              <a:p>
                <a:r>
                  <a:rPr kumimoji="1" lang="zh-CN" altLang="en-US" sz="1400">
                    <a:solidFill>
                      <a:schemeClr val="bg1"/>
                    </a:solidFill>
                    <a:latin typeface="Microsoft YaHei" panose="020B0503020204020204" pitchFamily="34" charset="-122"/>
                    <a:ea typeface="Microsoft YaHei" panose="020B0503020204020204" pitchFamily="34" charset="-122"/>
                  </a:rPr>
                  <a:t>方案沉淀</a:t>
                </a:r>
              </a:p>
            </p:txBody>
          </p:sp>
        </p:grpSp>
        <p:sp>
          <p:nvSpPr>
            <p:cNvPr id="19" name="文本框 18">
              <a:extLst>
                <a:ext uri="{FF2B5EF4-FFF2-40B4-BE49-F238E27FC236}">
                  <a16:creationId xmlns:a16="http://schemas.microsoft.com/office/drawing/2014/main" id="{7367BD1F-BD31-AF41-9667-732E2FFE7026}"/>
                </a:ext>
              </a:extLst>
            </p:cNvPr>
            <p:cNvSpPr txBox="1"/>
            <p:nvPr/>
          </p:nvSpPr>
          <p:spPr>
            <a:xfrm>
              <a:off x="2202839" y="3852520"/>
              <a:ext cx="1210588" cy="400110"/>
            </a:xfrm>
            <a:prstGeom prst="rect">
              <a:avLst/>
            </a:prstGeom>
            <a:noFill/>
          </p:spPr>
          <p:txBody>
            <a:bodyPr wrap="none" rtlCol="0">
              <a:spAutoFit/>
            </a:bodyPr>
            <a:lstStyle/>
            <a:p>
              <a:r>
                <a:rPr kumimoji="1" lang="zh-CN" altLang="en-US" sz="2000">
                  <a:latin typeface="Microsoft YaHei" panose="020B0503020204020204" pitchFamily="34" charset="-122"/>
                  <a:ea typeface="Microsoft YaHei" panose="020B0503020204020204" pitchFamily="34" charset="-122"/>
                </a:rPr>
                <a:t>统一框架</a:t>
              </a:r>
            </a:p>
          </p:txBody>
        </p:sp>
      </p:grpSp>
      <p:sp>
        <p:nvSpPr>
          <p:cNvPr id="38" name="矩形 37">
            <a:extLst>
              <a:ext uri="{FF2B5EF4-FFF2-40B4-BE49-F238E27FC236}">
                <a16:creationId xmlns:a16="http://schemas.microsoft.com/office/drawing/2014/main" id="{36A73C29-B722-8A4B-9429-936A6842E105}"/>
              </a:ext>
            </a:extLst>
          </p:cNvPr>
          <p:cNvSpPr/>
          <p:nvPr/>
        </p:nvSpPr>
        <p:spPr>
          <a:xfrm>
            <a:off x="6059865" y="2215146"/>
            <a:ext cx="5297712" cy="2120902"/>
          </a:xfrm>
          <a:prstGeom prst="rect">
            <a:avLst/>
          </a:prstGeom>
        </p:spPr>
        <p:txBody>
          <a:bodyPr wrap="square">
            <a:spAutoFit/>
          </a:bodyPr>
          <a:lstStyle/>
          <a:p>
            <a:pPr>
              <a:lnSpc>
                <a:spcPct val="150000"/>
              </a:lnSpc>
            </a:pPr>
            <a:r>
              <a:rPr lang="zh-CN" altLang="en-US" b="0" i="0" dirty="0">
                <a:solidFill>
                  <a:srgbClr val="172B4D"/>
                </a:solidFill>
                <a:effectLst/>
                <a:latin typeface="Microsoft YaHei" panose="020B0503020204020204" pitchFamily="34" charset="-122"/>
                <a:ea typeface="Microsoft YaHei" panose="020B0503020204020204" pitchFamily="34" charset="-122"/>
              </a:rPr>
              <a:t>基于统一的开发框架，更容易形成</a:t>
            </a:r>
            <a:r>
              <a:rPr lang="zh-CN" altLang="en-US" dirty="0">
                <a:solidFill>
                  <a:srgbClr val="172B4D"/>
                </a:solidFill>
                <a:latin typeface="Microsoft YaHei" panose="020B0503020204020204" pitchFamily="34" charset="-122"/>
                <a:ea typeface="Microsoft YaHei" panose="020B0503020204020204" pitchFamily="34" charset="-122"/>
              </a:rPr>
              <a:t>解决方案</a:t>
            </a:r>
            <a:r>
              <a:rPr lang="zh-CN" altLang="en-US" b="0" i="0" dirty="0">
                <a:solidFill>
                  <a:srgbClr val="172B4D"/>
                </a:solidFill>
                <a:effectLst/>
                <a:latin typeface="Microsoft YaHei" panose="020B0503020204020204" pitchFamily="34" charset="-122"/>
                <a:ea typeface="Microsoft YaHei" panose="020B0503020204020204" pitchFamily="34" charset="-122"/>
              </a:rPr>
              <a:t>沉淀，企业与社区形成良性循环。</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a:lnSpc>
                <a:spcPct val="150000"/>
              </a:lnSpc>
            </a:pPr>
            <a:endParaRPr lang="en-US" altLang="zh-CN" dirty="0">
              <a:solidFill>
                <a:srgbClr val="172B4D"/>
              </a:solidFill>
              <a:latin typeface="Microsoft YaHei" panose="020B0503020204020204" pitchFamily="34" charset="-122"/>
              <a:ea typeface="Microsoft YaHei" panose="020B0503020204020204" pitchFamily="34" charset="-122"/>
            </a:endParaRPr>
          </a:p>
          <a:p>
            <a:pPr>
              <a:lnSpc>
                <a:spcPct val="150000"/>
              </a:lnSpc>
            </a:pPr>
            <a:r>
              <a:rPr lang="zh-CN" altLang="en-US" b="0" i="0" dirty="0">
                <a:solidFill>
                  <a:srgbClr val="172B4D"/>
                </a:solidFill>
                <a:effectLst/>
                <a:latin typeface="Microsoft YaHei" panose="020B0503020204020204" pitchFamily="34" charset="-122"/>
                <a:ea typeface="Microsoft YaHei" panose="020B0503020204020204" pitchFamily="34" charset="-122"/>
              </a:rPr>
              <a:t>解决方案的沉淀优先采用工具以及代码形式，而不是文档。</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210363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统一框架设计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避免资源浪费</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17" name="Picture 2">
            <a:extLst>
              <a:ext uri="{FF2B5EF4-FFF2-40B4-BE49-F238E27FC236}">
                <a16:creationId xmlns:a16="http://schemas.microsoft.com/office/drawing/2014/main" id="{D41B3A64-34B0-E443-A2DE-7B3B8ADA8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37" y="1205964"/>
            <a:ext cx="6712755" cy="4279381"/>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a:extLst>
              <a:ext uri="{FF2B5EF4-FFF2-40B4-BE49-F238E27FC236}">
                <a16:creationId xmlns:a16="http://schemas.microsoft.com/office/drawing/2014/main" id="{8D971FD5-6EA5-0443-AECA-F6B3A52EE2AC}"/>
              </a:ext>
            </a:extLst>
          </p:cNvPr>
          <p:cNvSpPr/>
          <p:nvPr/>
        </p:nvSpPr>
        <p:spPr>
          <a:xfrm>
            <a:off x="7275133" y="1205964"/>
            <a:ext cx="4614930" cy="4654544"/>
          </a:xfrm>
          <a:prstGeom prst="rect">
            <a:avLst/>
          </a:prstGeom>
        </p:spPr>
        <p:txBody>
          <a:bodyPr wrap="square">
            <a:spAutoFit/>
          </a:bodyPr>
          <a:lstStyle/>
          <a:p>
            <a:pPr>
              <a:lnSpc>
                <a:spcPct val="150000"/>
              </a:lnSpc>
            </a:pPr>
            <a:r>
              <a:rPr lang="zh-CN" altLang="en-US">
                <a:latin typeface="Microsoft YaHei" panose="020B0503020204020204" pitchFamily="34" charset="-122"/>
                <a:ea typeface="Microsoft YaHei" panose="020B0503020204020204" pitchFamily="34" charset="-122"/>
              </a:rPr>
              <a:t>当每个团队都在试图自己创造轮子时，不仅无法形成统一的开发规范，而且会出现非常多的资源浪费。</a:t>
            </a:r>
            <a:endParaRPr lang="en-US" altLang="zh-CN">
              <a:latin typeface="Microsoft YaHei" panose="020B0503020204020204" pitchFamily="34" charset="-122"/>
              <a:ea typeface="Microsoft YaHei" panose="020B0503020204020204" pitchFamily="34" charset="-122"/>
            </a:endParaRPr>
          </a:p>
          <a:p>
            <a:pPr>
              <a:lnSpc>
                <a:spcPct val="150000"/>
              </a:lnSpc>
            </a:pPr>
            <a:endParaRPr lang="en-US" altLang="zh-CN">
              <a:latin typeface="Microsoft YaHei" panose="020B0503020204020204" pitchFamily="34" charset="-122"/>
              <a:ea typeface="Microsoft YaHei" panose="020B0503020204020204" pitchFamily="34" charset="-122"/>
            </a:endParaRPr>
          </a:p>
          <a:p>
            <a:pPr>
              <a:lnSpc>
                <a:spcPct val="150000"/>
              </a:lnSpc>
            </a:pPr>
            <a:r>
              <a:rPr lang="zh-CN" altLang="en-US">
                <a:latin typeface="Microsoft YaHei" panose="020B0503020204020204" pitchFamily="34" charset="-122"/>
                <a:ea typeface="Microsoft YaHei" panose="020B0503020204020204" pitchFamily="34" charset="-122"/>
              </a:rPr>
              <a:t>让项目组把精力更多的投入到业务中，相信这是大多数技术公司的共识。使用统一的开发架构，可以把共性的技术问题提炼出来，并形成通用的解决方案。避免每个项目都独自去解决遇到的各种各样的技术难题，有效的把精力释放出来。</a:t>
            </a:r>
            <a:endParaRPr lang="en-US" altLang="zh-CN">
              <a:latin typeface="Microsoft YaHei" panose="020B0503020204020204" pitchFamily="34" charset="-122"/>
              <a:ea typeface="Microsoft YaHei" panose="020B0503020204020204" pitchFamily="34" charset="-122"/>
            </a:endParaRPr>
          </a:p>
          <a:p>
            <a:pPr>
              <a:lnSpc>
                <a:spcPct val="150000"/>
              </a:lnSpc>
            </a:pPr>
            <a:endParaRPr lang="zh-CN" altLang="en-US" sz="20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0370314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接口化与泛型设计</a:t>
            </a:r>
            <a:r>
              <a:rPr kumimoji="0" lang="en-US" altLang="zh-CN"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a:t>
            </a: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组件接口化</a:t>
            </a:r>
          </a:p>
        </p:txBody>
      </p:sp>
      <p:pic>
        <p:nvPicPr>
          <p:cNvPr id="1026" name="Picture 2">
            <a:extLst>
              <a:ext uri="{FF2B5EF4-FFF2-40B4-BE49-F238E27FC236}">
                <a16:creationId xmlns:a16="http://schemas.microsoft.com/office/drawing/2014/main" id="{55936B44-B95B-B545-B5A3-87F163194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97" y="1938212"/>
            <a:ext cx="10378161" cy="425801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01901FA2-77F9-F14E-BB62-8AFFBAF3A0D2}"/>
              </a:ext>
            </a:extLst>
          </p:cNvPr>
          <p:cNvSpPr/>
          <p:nvPr/>
        </p:nvSpPr>
        <p:spPr>
          <a:xfrm>
            <a:off x="790578" y="928524"/>
            <a:ext cx="10717797" cy="874407"/>
          </a:xfrm>
          <a:prstGeom prst="rect">
            <a:avLst/>
          </a:prstGeom>
        </p:spPr>
        <p:txBody>
          <a:bodyPr wrap="square">
            <a:spAutoFit/>
          </a:bodyPr>
          <a:lstStyle/>
          <a:p>
            <a:pPr>
              <a:lnSpc>
                <a:spcPct val="150000"/>
              </a:lnSpc>
            </a:pPr>
            <a:r>
              <a:rPr lang="zh-CN" altLang="en-US" dirty="0">
                <a:solidFill>
                  <a:srgbClr val="172B4D"/>
                </a:solidFill>
                <a:latin typeface="Microsoft YaHei" panose="020B0503020204020204" pitchFamily="34" charset="-122"/>
                <a:ea typeface="Microsoft YaHei" panose="020B0503020204020204" pitchFamily="34" charset="-122"/>
              </a:rPr>
              <a:t>接口化是更高层次的抽象。框架组件的设计尽可能使用了接口化，而不是尽可能提供具体实现。接口化设计的最大的好处，是允许使用者自定义实现，来替换组件底层的接口层，以实现很强的灵活性和扩展性。</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204696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矩形 1">
            <a:extLst>
              <a:ext uri="{FF2B5EF4-FFF2-40B4-BE49-F238E27FC236}">
                <a16:creationId xmlns:a16="http://schemas.microsoft.com/office/drawing/2014/main" id="{ACD957A0-1213-DD4A-AA36-6D04A9DF06F8}"/>
              </a:ext>
            </a:extLst>
          </p:cNvPr>
          <p:cNvSpPr/>
          <p:nvPr/>
        </p:nvSpPr>
        <p:spPr>
          <a:xfrm>
            <a:off x="0" y="0"/>
            <a:ext cx="12192000" cy="6858000"/>
          </a:xfrm>
          <a:prstGeom prst="rect">
            <a:avLst/>
          </a:prstGeom>
          <a:solidFill>
            <a:srgbClr val="F88C1D"/>
          </a:solidFill>
          <a:ln w="12700">
            <a:miter lim="400000"/>
          </a:ln>
        </p:spPr>
        <p:txBody>
          <a:bodyPr lIns="45719" rIns="45719" anchor="ctr"/>
          <a:lstStyle/>
          <a:p>
            <a:pPr algn="ctr">
              <a:defRPr>
                <a:solidFill>
                  <a:srgbClr val="FFFFFF"/>
                </a:solidFill>
              </a:defRPr>
            </a:pPr>
            <a:endParaRPr/>
          </a:p>
        </p:txBody>
      </p:sp>
      <p:sp>
        <p:nvSpPr>
          <p:cNvPr id="195" name="矩形 332">
            <a:extLst>
              <a:ext uri="{FF2B5EF4-FFF2-40B4-BE49-F238E27FC236}">
                <a16:creationId xmlns:a16="http://schemas.microsoft.com/office/drawing/2014/main" id="{7F81E6F3-D819-2A41-8B12-072E9CAA2790}"/>
              </a:ext>
            </a:extLst>
          </p:cNvPr>
          <p:cNvSpPr/>
          <p:nvPr/>
        </p:nvSpPr>
        <p:spPr>
          <a:xfrm rot="5400000">
            <a:off x="-813122" y="813123"/>
            <a:ext cx="6858001" cy="5231759"/>
          </a:xfrm>
          <a:prstGeom prst="rect">
            <a:avLst/>
          </a:prstGeom>
          <a:gradFill>
            <a:gsLst>
              <a:gs pos="0">
                <a:srgbClr val="F38521"/>
              </a:gs>
              <a:gs pos="100000">
                <a:srgbClr val="FA9C1A"/>
              </a:gs>
            </a:gsLst>
            <a:lin ang="5400000"/>
          </a:gradFill>
          <a:ln w="12700">
            <a:miter lim="400000"/>
          </a:ln>
        </p:spPr>
        <p:txBody>
          <a:bodyPr lIns="45719" rIns="45719" anchor="ctr"/>
          <a:lstStyle/>
          <a:p>
            <a:pPr algn="ctr">
              <a:defRPr>
                <a:solidFill>
                  <a:srgbClr val="FFFFFF"/>
                </a:solidFill>
              </a:defRPr>
            </a:pPr>
            <a:endParaRPr/>
          </a:p>
        </p:txBody>
      </p:sp>
      <p:sp>
        <p:nvSpPr>
          <p:cNvPr id="196" name="任意多边形: 形状 169">
            <a:extLst>
              <a:ext uri="{FF2B5EF4-FFF2-40B4-BE49-F238E27FC236}">
                <a16:creationId xmlns:a16="http://schemas.microsoft.com/office/drawing/2014/main" id="{D5D153AD-B418-D34F-B6A6-CC25782CC59D}"/>
              </a:ext>
            </a:extLst>
          </p:cNvPr>
          <p:cNvSpPr/>
          <p:nvPr/>
        </p:nvSpPr>
        <p:spPr>
          <a:xfrm>
            <a:off x="3849515" y="2245538"/>
            <a:ext cx="416690" cy="1851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00" y="0"/>
                </a:lnTo>
                <a:lnTo>
                  <a:pt x="21600" y="1485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197" name="任意多边形: 形状 170">
            <a:extLst>
              <a:ext uri="{FF2B5EF4-FFF2-40B4-BE49-F238E27FC236}">
                <a16:creationId xmlns:a16="http://schemas.microsoft.com/office/drawing/2014/main" id="{A391260B-F5D6-BB40-974C-B99AFD17757A}"/>
              </a:ext>
            </a:extLst>
          </p:cNvPr>
          <p:cNvSpPr/>
          <p:nvPr/>
        </p:nvSpPr>
        <p:spPr>
          <a:xfrm rot="1271191">
            <a:off x="3930120" y="2421040"/>
            <a:ext cx="268667" cy="1194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00" y="0"/>
                </a:lnTo>
                <a:lnTo>
                  <a:pt x="21600" y="1485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198" name="矩形 171">
            <a:extLst>
              <a:ext uri="{FF2B5EF4-FFF2-40B4-BE49-F238E27FC236}">
                <a16:creationId xmlns:a16="http://schemas.microsoft.com/office/drawing/2014/main" id="{B06097FA-71C8-AE4B-943B-F308118A8632}"/>
              </a:ext>
            </a:extLst>
          </p:cNvPr>
          <p:cNvSpPr txBox="1"/>
          <p:nvPr/>
        </p:nvSpPr>
        <p:spPr>
          <a:xfrm>
            <a:off x="2095879" y="4945277"/>
            <a:ext cx="1142763"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200" b="1">
                <a:solidFill>
                  <a:srgbClr val="FFFFFF"/>
                </a:solidFill>
                <a:latin typeface="微软雅黑"/>
                <a:ea typeface="微软雅黑"/>
                <a:cs typeface="微软雅黑"/>
                <a:sym typeface="微软雅黑"/>
              </a:defRPr>
            </a:lvl1pPr>
          </a:lstStyle>
          <a:p>
            <a:r>
              <a:t>目  录</a:t>
            </a:r>
          </a:p>
        </p:txBody>
      </p:sp>
      <p:grpSp>
        <p:nvGrpSpPr>
          <p:cNvPr id="199" name="组合 268">
            <a:extLst>
              <a:ext uri="{FF2B5EF4-FFF2-40B4-BE49-F238E27FC236}">
                <a16:creationId xmlns:a16="http://schemas.microsoft.com/office/drawing/2014/main" id="{5F2664C0-2E85-EB43-9F67-D6D7C2C3D03A}"/>
              </a:ext>
            </a:extLst>
          </p:cNvPr>
          <p:cNvGrpSpPr/>
          <p:nvPr/>
        </p:nvGrpSpPr>
        <p:grpSpPr>
          <a:xfrm>
            <a:off x="5644631" y="1256495"/>
            <a:ext cx="6065410" cy="614652"/>
            <a:chOff x="0" y="0"/>
            <a:chExt cx="6065408" cy="614650"/>
          </a:xfrm>
        </p:grpSpPr>
        <p:sp>
          <p:nvSpPr>
            <p:cNvPr id="200" name="直接连接符 214">
              <a:extLst>
                <a:ext uri="{FF2B5EF4-FFF2-40B4-BE49-F238E27FC236}">
                  <a16:creationId xmlns:a16="http://schemas.microsoft.com/office/drawing/2014/main" id="{F92CF5E5-69E0-0344-B65E-E952C799FF17}"/>
                </a:ext>
              </a:extLst>
            </p:cNvPr>
            <p:cNvSpPr/>
            <p:nvPr/>
          </p:nvSpPr>
          <p:spPr>
            <a:xfrm>
              <a:off x="232534" y="521974"/>
              <a:ext cx="3766625"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01" name="箭头: V 形 215">
              <a:extLst>
                <a:ext uri="{FF2B5EF4-FFF2-40B4-BE49-F238E27FC236}">
                  <a16:creationId xmlns:a16="http://schemas.microsoft.com/office/drawing/2014/main" id="{0E2C1657-11A4-7B42-8C03-F5A2D59E8B6D}"/>
                </a:ext>
              </a:extLst>
            </p:cNvPr>
            <p:cNvSpPr/>
            <p:nvPr/>
          </p:nvSpPr>
          <p:spPr>
            <a:xfrm flipH="1">
              <a:off x="0" y="56909"/>
              <a:ext cx="465066" cy="465067"/>
            </a:xfrm>
            <a:prstGeom prst="chevron">
              <a:avLst>
                <a:gd name="adj" fmla="val 50000"/>
              </a:avLst>
            </a:pr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202" name="箭头: V 形 216">
              <a:extLst>
                <a:ext uri="{FF2B5EF4-FFF2-40B4-BE49-F238E27FC236}">
                  <a16:creationId xmlns:a16="http://schemas.microsoft.com/office/drawing/2014/main" id="{D23EF7A8-02D6-4842-97C8-6510E44D2970}"/>
                </a:ext>
              </a:extLst>
            </p:cNvPr>
            <p:cNvSpPr/>
            <p:nvPr/>
          </p:nvSpPr>
          <p:spPr>
            <a:xfrm flipH="1">
              <a:off x="123830" y="56909"/>
              <a:ext cx="465066" cy="465067"/>
            </a:xfrm>
            <a:prstGeom prst="chevron">
              <a:avLst>
                <a:gd name="adj" fmla="val 50000"/>
              </a:avLst>
            </a:prstGeom>
            <a:solidFill>
              <a:srgbClr val="FFFFFF">
                <a:alpha val="50195"/>
              </a:srgbClr>
            </a:solidFill>
            <a:ln w="12700" cap="flat">
              <a:noFill/>
              <a:miter lim="400000"/>
            </a:ln>
            <a:effectLst/>
          </p:spPr>
          <p:txBody>
            <a:bodyPr wrap="square" lIns="45719" tIns="45719" rIns="45719" bIns="45719" numCol="1" anchor="ctr">
              <a:noAutofit/>
            </a:bodyPr>
            <a:lstStyle/>
            <a:p>
              <a:pPr algn="ctr"/>
              <a:endParaRPr/>
            </a:p>
          </p:txBody>
        </p:sp>
        <p:sp>
          <p:nvSpPr>
            <p:cNvPr id="203" name="直接连接符 217">
              <a:extLst>
                <a:ext uri="{FF2B5EF4-FFF2-40B4-BE49-F238E27FC236}">
                  <a16:creationId xmlns:a16="http://schemas.microsoft.com/office/drawing/2014/main" id="{60135433-4DDA-7147-96CF-D7D110AF30FC}"/>
                </a:ext>
              </a:extLst>
            </p:cNvPr>
            <p:cNvSpPr/>
            <p:nvPr/>
          </p:nvSpPr>
          <p:spPr>
            <a:xfrm>
              <a:off x="232534" y="56910"/>
              <a:ext cx="1883313"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04" name="直接连接符 219">
              <a:extLst>
                <a:ext uri="{FF2B5EF4-FFF2-40B4-BE49-F238E27FC236}">
                  <a16:creationId xmlns:a16="http://schemas.microsoft.com/office/drawing/2014/main" id="{30F4BA70-484B-F142-B2D4-783D9680A82F}"/>
                </a:ext>
              </a:extLst>
            </p:cNvPr>
            <p:cNvSpPr/>
            <p:nvPr/>
          </p:nvSpPr>
          <p:spPr>
            <a:xfrm>
              <a:off x="5102642" y="353907"/>
              <a:ext cx="637007"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05" name="直接连接符 221">
              <a:extLst>
                <a:ext uri="{FF2B5EF4-FFF2-40B4-BE49-F238E27FC236}">
                  <a16:creationId xmlns:a16="http://schemas.microsoft.com/office/drawing/2014/main" id="{201442AD-BA8E-1E42-9CFB-95D7D3018488}"/>
                </a:ext>
              </a:extLst>
            </p:cNvPr>
            <p:cNvSpPr/>
            <p:nvPr/>
          </p:nvSpPr>
          <p:spPr>
            <a:xfrm>
              <a:off x="5241807" y="232805"/>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06" name="Google Shape;168;p18">
              <a:hlinkClick r:id="rId3" action="ppaction://hlinksldjump"/>
              <a:extLst>
                <a:ext uri="{FF2B5EF4-FFF2-40B4-BE49-F238E27FC236}">
                  <a16:creationId xmlns:a16="http://schemas.microsoft.com/office/drawing/2014/main" id="{32D3D50F-F9A7-CD45-8FDB-96DEEDD35701}"/>
                </a:ext>
              </a:extLst>
            </p:cNvPr>
            <p:cNvSpPr txBox="1"/>
            <p:nvPr/>
          </p:nvSpPr>
          <p:spPr>
            <a:xfrm>
              <a:off x="540395" y="92922"/>
              <a:ext cx="3988801" cy="433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nSpc>
                  <a:spcPct val="90000"/>
                </a:lnSpc>
                <a:defRPr>
                  <a:solidFill>
                    <a:srgbClr val="FFFFFF"/>
                  </a:solidFill>
                  <a:latin typeface="微软雅黑"/>
                  <a:ea typeface="微软雅黑"/>
                  <a:cs typeface="微软雅黑"/>
                  <a:sym typeface="微软雅黑"/>
                </a:defRPr>
              </a:lvl1pPr>
            </a:lstStyle>
            <a:p>
              <a:r>
                <a:rPr lang="zh-CN" altLang="en-US" dirty="0"/>
                <a:t>框架介绍</a:t>
              </a:r>
              <a:endParaRPr dirty="0"/>
            </a:p>
          </p:txBody>
        </p:sp>
        <p:sp>
          <p:nvSpPr>
            <p:cNvPr id="207" name="Google Shape;169;p18">
              <a:extLst>
                <a:ext uri="{FF2B5EF4-FFF2-40B4-BE49-F238E27FC236}">
                  <a16:creationId xmlns:a16="http://schemas.microsoft.com/office/drawing/2014/main" id="{CC1CFDEE-FE31-EE42-AC19-91F04D32B2DA}"/>
                </a:ext>
              </a:extLst>
            </p:cNvPr>
            <p:cNvSpPr txBox="1"/>
            <p:nvPr/>
          </p:nvSpPr>
          <p:spPr>
            <a:xfrm>
              <a:off x="4455336" y="0"/>
              <a:ext cx="582001" cy="614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r">
                <a:lnSpc>
                  <a:spcPct val="90000"/>
                </a:lnSpc>
                <a:defRPr sz="2800">
                  <a:solidFill>
                    <a:srgbClr val="FFFFFF"/>
                  </a:solidFill>
                </a:defRPr>
              </a:lvl1pPr>
            </a:lstStyle>
            <a:p>
              <a:r>
                <a:t>01</a:t>
              </a:r>
            </a:p>
          </p:txBody>
        </p:sp>
        <p:sp>
          <p:nvSpPr>
            <p:cNvPr id="208" name="直接连接符 267">
              <a:extLst>
                <a:ext uri="{FF2B5EF4-FFF2-40B4-BE49-F238E27FC236}">
                  <a16:creationId xmlns:a16="http://schemas.microsoft.com/office/drawing/2014/main" id="{E2F94313-664F-F04A-A1C6-FD6C40CBE44F}"/>
                </a:ext>
              </a:extLst>
            </p:cNvPr>
            <p:cNvSpPr/>
            <p:nvPr/>
          </p:nvSpPr>
          <p:spPr>
            <a:xfrm>
              <a:off x="4999530" y="163650"/>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grpSp>
      <p:grpSp>
        <p:nvGrpSpPr>
          <p:cNvPr id="209" name="组合 269">
            <a:extLst>
              <a:ext uri="{FF2B5EF4-FFF2-40B4-BE49-F238E27FC236}">
                <a16:creationId xmlns:a16="http://schemas.microsoft.com/office/drawing/2014/main" id="{885CCEF9-110B-4946-BDB4-DB3667A2A1F5}"/>
              </a:ext>
            </a:extLst>
          </p:cNvPr>
          <p:cNvGrpSpPr/>
          <p:nvPr/>
        </p:nvGrpSpPr>
        <p:grpSpPr>
          <a:xfrm>
            <a:off x="5644631" y="2006169"/>
            <a:ext cx="6065410" cy="614652"/>
            <a:chOff x="0" y="0"/>
            <a:chExt cx="6065408" cy="614650"/>
          </a:xfrm>
        </p:grpSpPr>
        <p:sp>
          <p:nvSpPr>
            <p:cNvPr id="210" name="直接连接符 270">
              <a:extLst>
                <a:ext uri="{FF2B5EF4-FFF2-40B4-BE49-F238E27FC236}">
                  <a16:creationId xmlns:a16="http://schemas.microsoft.com/office/drawing/2014/main" id="{6135DC95-0DFD-504D-85F9-11AFD5B37E9E}"/>
                </a:ext>
              </a:extLst>
            </p:cNvPr>
            <p:cNvSpPr/>
            <p:nvPr/>
          </p:nvSpPr>
          <p:spPr>
            <a:xfrm>
              <a:off x="232534" y="521974"/>
              <a:ext cx="3766625"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11" name="箭头: V 形 271">
              <a:extLst>
                <a:ext uri="{FF2B5EF4-FFF2-40B4-BE49-F238E27FC236}">
                  <a16:creationId xmlns:a16="http://schemas.microsoft.com/office/drawing/2014/main" id="{949317D7-F360-0E41-A329-6005103B9E02}"/>
                </a:ext>
              </a:extLst>
            </p:cNvPr>
            <p:cNvSpPr/>
            <p:nvPr/>
          </p:nvSpPr>
          <p:spPr>
            <a:xfrm flipH="1">
              <a:off x="0" y="56909"/>
              <a:ext cx="465066" cy="465067"/>
            </a:xfrm>
            <a:prstGeom prst="chevron">
              <a:avLst>
                <a:gd name="adj" fmla="val 50000"/>
              </a:avLst>
            </a:pr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212" name="箭头: V 形 272">
              <a:extLst>
                <a:ext uri="{FF2B5EF4-FFF2-40B4-BE49-F238E27FC236}">
                  <a16:creationId xmlns:a16="http://schemas.microsoft.com/office/drawing/2014/main" id="{5F4D4357-7B99-8C48-9C63-26C61D624977}"/>
                </a:ext>
              </a:extLst>
            </p:cNvPr>
            <p:cNvSpPr/>
            <p:nvPr/>
          </p:nvSpPr>
          <p:spPr>
            <a:xfrm flipH="1">
              <a:off x="123830" y="56909"/>
              <a:ext cx="465066" cy="465067"/>
            </a:xfrm>
            <a:prstGeom prst="chevron">
              <a:avLst>
                <a:gd name="adj" fmla="val 50000"/>
              </a:avLst>
            </a:prstGeom>
            <a:solidFill>
              <a:srgbClr val="FFFFFF">
                <a:alpha val="50195"/>
              </a:srgbClr>
            </a:solidFill>
            <a:ln w="12700" cap="flat">
              <a:noFill/>
              <a:miter lim="400000"/>
            </a:ln>
            <a:effectLst/>
          </p:spPr>
          <p:txBody>
            <a:bodyPr wrap="square" lIns="45719" tIns="45719" rIns="45719" bIns="45719" numCol="1" anchor="ctr">
              <a:noAutofit/>
            </a:bodyPr>
            <a:lstStyle/>
            <a:p>
              <a:pPr algn="ctr"/>
              <a:endParaRPr/>
            </a:p>
          </p:txBody>
        </p:sp>
        <p:sp>
          <p:nvSpPr>
            <p:cNvPr id="213" name="直接连接符 273">
              <a:extLst>
                <a:ext uri="{FF2B5EF4-FFF2-40B4-BE49-F238E27FC236}">
                  <a16:creationId xmlns:a16="http://schemas.microsoft.com/office/drawing/2014/main" id="{6DCB84D7-7887-B44E-BB9F-DAAA6CC8C0F2}"/>
                </a:ext>
              </a:extLst>
            </p:cNvPr>
            <p:cNvSpPr/>
            <p:nvPr/>
          </p:nvSpPr>
          <p:spPr>
            <a:xfrm>
              <a:off x="232534" y="56910"/>
              <a:ext cx="1883313"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14" name="直接连接符 274">
              <a:extLst>
                <a:ext uri="{FF2B5EF4-FFF2-40B4-BE49-F238E27FC236}">
                  <a16:creationId xmlns:a16="http://schemas.microsoft.com/office/drawing/2014/main" id="{85F53FB3-BAFB-A949-8DC5-E55A5C00DF5A}"/>
                </a:ext>
              </a:extLst>
            </p:cNvPr>
            <p:cNvSpPr/>
            <p:nvPr/>
          </p:nvSpPr>
          <p:spPr>
            <a:xfrm>
              <a:off x="5102642" y="353907"/>
              <a:ext cx="637007"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19" name="直接连接符 275">
              <a:extLst>
                <a:ext uri="{FF2B5EF4-FFF2-40B4-BE49-F238E27FC236}">
                  <a16:creationId xmlns:a16="http://schemas.microsoft.com/office/drawing/2014/main" id="{304502CA-CE60-DC49-8504-184B6CA53443}"/>
                </a:ext>
              </a:extLst>
            </p:cNvPr>
            <p:cNvSpPr/>
            <p:nvPr/>
          </p:nvSpPr>
          <p:spPr>
            <a:xfrm>
              <a:off x="5241807" y="232805"/>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21" name="Google Shape;168;p18">
              <a:hlinkClick r:id="rId3" action="ppaction://hlinksldjump"/>
              <a:extLst>
                <a:ext uri="{FF2B5EF4-FFF2-40B4-BE49-F238E27FC236}">
                  <a16:creationId xmlns:a16="http://schemas.microsoft.com/office/drawing/2014/main" id="{50C19860-3FFC-7F46-987A-4B556986DC73}"/>
                </a:ext>
              </a:extLst>
            </p:cNvPr>
            <p:cNvSpPr txBox="1"/>
            <p:nvPr/>
          </p:nvSpPr>
          <p:spPr>
            <a:xfrm>
              <a:off x="540395" y="92922"/>
              <a:ext cx="3988801" cy="433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nSpc>
                  <a:spcPct val="90000"/>
                </a:lnSpc>
                <a:defRPr>
                  <a:solidFill>
                    <a:srgbClr val="FFFFFF"/>
                  </a:solidFill>
                  <a:latin typeface="微软雅黑"/>
                  <a:ea typeface="微软雅黑"/>
                  <a:cs typeface="微软雅黑"/>
                  <a:sym typeface="微软雅黑"/>
                </a:defRPr>
              </a:lvl1pPr>
            </a:lstStyle>
            <a:p>
              <a:r>
                <a:rPr lang="zh-CN" altLang="en-US" dirty="0"/>
                <a:t>框架基础设计</a:t>
              </a:r>
              <a:endParaRPr dirty="0"/>
            </a:p>
          </p:txBody>
        </p:sp>
        <p:sp>
          <p:nvSpPr>
            <p:cNvPr id="223" name="Google Shape;169;p18">
              <a:extLst>
                <a:ext uri="{FF2B5EF4-FFF2-40B4-BE49-F238E27FC236}">
                  <a16:creationId xmlns:a16="http://schemas.microsoft.com/office/drawing/2014/main" id="{582C7B99-84BB-974C-AC27-CD2CC658855A}"/>
                </a:ext>
              </a:extLst>
            </p:cNvPr>
            <p:cNvSpPr txBox="1"/>
            <p:nvPr/>
          </p:nvSpPr>
          <p:spPr>
            <a:xfrm>
              <a:off x="4455336" y="0"/>
              <a:ext cx="582001" cy="614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r">
                <a:lnSpc>
                  <a:spcPct val="90000"/>
                </a:lnSpc>
                <a:defRPr sz="2800">
                  <a:solidFill>
                    <a:srgbClr val="FFFFFF"/>
                  </a:solidFill>
                </a:defRPr>
              </a:lvl1pPr>
            </a:lstStyle>
            <a:p>
              <a:r>
                <a:t>02</a:t>
              </a:r>
            </a:p>
          </p:txBody>
        </p:sp>
        <p:sp>
          <p:nvSpPr>
            <p:cNvPr id="224" name="直接连接符 278">
              <a:extLst>
                <a:ext uri="{FF2B5EF4-FFF2-40B4-BE49-F238E27FC236}">
                  <a16:creationId xmlns:a16="http://schemas.microsoft.com/office/drawing/2014/main" id="{7B6E2721-45B5-9847-BF5F-54A257CF3540}"/>
                </a:ext>
              </a:extLst>
            </p:cNvPr>
            <p:cNvSpPr/>
            <p:nvPr/>
          </p:nvSpPr>
          <p:spPr>
            <a:xfrm>
              <a:off x="4999530" y="163650"/>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grpSp>
      <p:grpSp>
        <p:nvGrpSpPr>
          <p:cNvPr id="225" name="组合 290">
            <a:extLst>
              <a:ext uri="{FF2B5EF4-FFF2-40B4-BE49-F238E27FC236}">
                <a16:creationId xmlns:a16="http://schemas.microsoft.com/office/drawing/2014/main" id="{DAC563B8-376C-E447-8EA5-BC43E56AB2AA}"/>
              </a:ext>
            </a:extLst>
          </p:cNvPr>
          <p:cNvGrpSpPr/>
          <p:nvPr/>
        </p:nvGrpSpPr>
        <p:grpSpPr>
          <a:xfrm>
            <a:off x="5644631" y="2755842"/>
            <a:ext cx="6065410" cy="614652"/>
            <a:chOff x="0" y="0"/>
            <a:chExt cx="6065408" cy="614650"/>
          </a:xfrm>
        </p:grpSpPr>
        <p:sp>
          <p:nvSpPr>
            <p:cNvPr id="226" name="直接连接符 291">
              <a:extLst>
                <a:ext uri="{FF2B5EF4-FFF2-40B4-BE49-F238E27FC236}">
                  <a16:creationId xmlns:a16="http://schemas.microsoft.com/office/drawing/2014/main" id="{CC760AC8-15E4-2742-8C43-B58B1379EB9B}"/>
                </a:ext>
              </a:extLst>
            </p:cNvPr>
            <p:cNvSpPr/>
            <p:nvPr/>
          </p:nvSpPr>
          <p:spPr>
            <a:xfrm>
              <a:off x="232534" y="521974"/>
              <a:ext cx="3766625"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27" name="箭头: V 形 292">
              <a:extLst>
                <a:ext uri="{FF2B5EF4-FFF2-40B4-BE49-F238E27FC236}">
                  <a16:creationId xmlns:a16="http://schemas.microsoft.com/office/drawing/2014/main" id="{9E9970CC-1699-8F47-B885-7028A4D72807}"/>
                </a:ext>
              </a:extLst>
            </p:cNvPr>
            <p:cNvSpPr/>
            <p:nvPr/>
          </p:nvSpPr>
          <p:spPr>
            <a:xfrm flipH="1">
              <a:off x="0" y="56909"/>
              <a:ext cx="465066" cy="465067"/>
            </a:xfrm>
            <a:prstGeom prst="chevron">
              <a:avLst>
                <a:gd name="adj" fmla="val 50000"/>
              </a:avLst>
            </a:pr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228" name="箭头: V 形 293">
              <a:extLst>
                <a:ext uri="{FF2B5EF4-FFF2-40B4-BE49-F238E27FC236}">
                  <a16:creationId xmlns:a16="http://schemas.microsoft.com/office/drawing/2014/main" id="{C5372698-4653-FE47-B584-292DD1587399}"/>
                </a:ext>
              </a:extLst>
            </p:cNvPr>
            <p:cNvSpPr/>
            <p:nvPr/>
          </p:nvSpPr>
          <p:spPr>
            <a:xfrm flipH="1">
              <a:off x="123830" y="56909"/>
              <a:ext cx="465066" cy="465067"/>
            </a:xfrm>
            <a:prstGeom prst="chevron">
              <a:avLst>
                <a:gd name="adj" fmla="val 50000"/>
              </a:avLst>
            </a:prstGeom>
            <a:solidFill>
              <a:srgbClr val="FFFFFF">
                <a:alpha val="50195"/>
              </a:srgbClr>
            </a:solidFill>
            <a:ln w="12700" cap="flat">
              <a:noFill/>
              <a:miter lim="400000"/>
            </a:ln>
            <a:effectLst/>
          </p:spPr>
          <p:txBody>
            <a:bodyPr wrap="square" lIns="45719" tIns="45719" rIns="45719" bIns="45719" numCol="1" anchor="ctr">
              <a:noAutofit/>
            </a:bodyPr>
            <a:lstStyle/>
            <a:p>
              <a:pPr algn="ctr"/>
              <a:endParaRPr/>
            </a:p>
          </p:txBody>
        </p:sp>
        <p:sp>
          <p:nvSpPr>
            <p:cNvPr id="229" name="直接连接符 294">
              <a:extLst>
                <a:ext uri="{FF2B5EF4-FFF2-40B4-BE49-F238E27FC236}">
                  <a16:creationId xmlns:a16="http://schemas.microsoft.com/office/drawing/2014/main" id="{77D31CA6-5009-BD43-AA1D-AE3D6A1F7A70}"/>
                </a:ext>
              </a:extLst>
            </p:cNvPr>
            <p:cNvSpPr/>
            <p:nvPr/>
          </p:nvSpPr>
          <p:spPr>
            <a:xfrm>
              <a:off x="232534" y="56910"/>
              <a:ext cx="1883313"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30" name="直接连接符 295">
              <a:extLst>
                <a:ext uri="{FF2B5EF4-FFF2-40B4-BE49-F238E27FC236}">
                  <a16:creationId xmlns:a16="http://schemas.microsoft.com/office/drawing/2014/main" id="{C9FD3267-6DEE-3F4C-97A2-987C38258BBC}"/>
                </a:ext>
              </a:extLst>
            </p:cNvPr>
            <p:cNvSpPr/>
            <p:nvPr/>
          </p:nvSpPr>
          <p:spPr>
            <a:xfrm>
              <a:off x="5102642" y="353907"/>
              <a:ext cx="637007"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31" name="直接连接符 296">
              <a:extLst>
                <a:ext uri="{FF2B5EF4-FFF2-40B4-BE49-F238E27FC236}">
                  <a16:creationId xmlns:a16="http://schemas.microsoft.com/office/drawing/2014/main" id="{1201C843-724A-244C-BB76-0FBE2113F326}"/>
                </a:ext>
              </a:extLst>
            </p:cNvPr>
            <p:cNvSpPr/>
            <p:nvPr/>
          </p:nvSpPr>
          <p:spPr>
            <a:xfrm>
              <a:off x="5241807" y="232805"/>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32" name="Google Shape;168;p18">
              <a:hlinkClick r:id="rId3" action="ppaction://hlinksldjump"/>
              <a:extLst>
                <a:ext uri="{FF2B5EF4-FFF2-40B4-BE49-F238E27FC236}">
                  <a16:creationId xmlns:a16="http://schemas.microsoft.com/office/drawing/2014/main" id="{E0A72E38-3C6E-8F4E-92CE-62169D33F9CA}"/>
                </a:ext>
              </a:extLst>
            </p:cNvPr>
            <p:cNvSpPr txBox="1"/>
            <p:nvPr/>
          </p:nvSpPr>
          <p:spPr>
            <a:xfrm>
              <a:off x="540395" y="92922"/>
              <a:ext cx="3988801" cy="433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nSpc>
                  <a:spcPct val="90000"/>
                </a:lnSpc>
                <a:defRPr>
                  <a:solidFill>
                    <a:srgbClr val="FFFFFF"/>
                  </a:solidFill>
                  <a:latin typeface="微软雅黑"/>
                  <a:ea typeface="微软雅黑"/>
                  <a:cs typeface="微软雅黑"/>
                  <a:sym typeface="微软雅黑"/>
                </a:defRPr>
              </a:lvl1pPr>
            </a:lstStyle>
            <a:p>
              <a:r>
                <a:rPr lang="zh-CN" altLang="en-US" dirty="0"/>
                <a:t>工程开发设计</a:t>
              </a:r>
              <a:endParaRPr dirty="0"/>
            </a:p>
          </p:txBody>
        </p:sp>
        <p:sp>
          <p:nvSpPr>
            <p:cNvPr id="233" name="Google Shape;169;p18">
              <a:extLst>
                <a:ext uri="{FF2B5EF4-FFF2-40B4-BE49-F238E27FC236}">
                  <a16:creationId xmlns:a16="http://schemas.microsoft.com/office/drawing/2014/main" id="{5CAB22DA-0A0F-F445-B25E-ABA49455060A}"/>
                </a:ext>
              </a:extLst>
            </p:cNvPr>
            <p:cNvSpPr txBox="1"/>
            <p:nvPr/>
          </p:nvSpPr>
          <p:spPr>
            <a:xfrm>
              <a:off x="4455336" y="0"/>
              <a:ext cx="582001" cy="614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r">
                <a:lnSpc>
                  <a:spcPct val="90000"/>
                </a:lnSpc>
                <a:defRPr sz="2800">
                  <a:solidFill>
                    <a:srgbClr val="FFFFFF"/>
                  </a:solidFill>
                </a:defRPr>
              </a:lvl1pPr>
            </a:lstStyle>
            <a:p>
              <a:r>
                <a:t>03</a:t>
              </a:r>
            </a:p>
          </p:txBody>
        </p:sp>
        <p:sp>
          <p:nvSpPr>
            <p:cNvPr id="234" name="直接连接符 299">
              <a:extLst>
                <a:ext uri="{FF2B5EF4-FFF2-40B4-BE49-F238E27FC236}">
                  <a16:creationId xmlns:a16="http://schemas.microsoft.com/office/drawing/2014/main" id="{90E091E0-B27F-1F4D-A962-618783614DC5}"/>
                </a:ext>
              </a:extLst>
            </p:cNvPr>
            <p:cNvSpPr/>
            <p:nvPr/>
          </p:nvSpPr>
          <p:spPr>
            <a:xfrm>
              <a:off x="4999530" y="163650"/>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grpSp>
      <p:grpSp>
        <p:nvGrpSpPr>
          <p:cNvPr id="235" name="组合 300">
            <a:extLst>
              <a:ext uri="{FF2B5EF4-FFF2-40B4-BE49-F238E27FC236}">
                <a16:creationId xmlns:a16="http://schemas.microsoft.com/office/drawing/2014/main" id="{69001DA4-061C-474C-855F-EAE4F3CE374F}"/>
              </a:ext>
            </a:extLst>
          </p:cNvPr>
          <p:cNvGrpSpPr/>
          <p:nvPr/>
        </p:nvGrpSpPr>
        <p:grpSpPr>
          <a:xfrm>
            <a:off x="5644631" y="3505515"/>
            <a:ext cx="6065410" cy="614652"/>
            <a:chOff x="0" y="0"/>
            <a:chExt cx="6065408" cy="614650"/>
          </a:xfrm>
        </p:grpSpPr>
        <p:sp>
          <p:nvSpPr>
            <p:cNvPr id="236" name="直接连接符 301">
              <a:extLst>
                <a:ext uri="{FF2B5EF4-FFF2-40B4-BE49-F238E27FC236}">
                  <a16:creationId xmlns:a16="http://schemas.microsoft.com/office/drawing/2014/main" id="{8843ECC7-DD21-AC4C-9FEB-E06337844A26}"/>
                </a:ext>
              </a:extLst>
            </p:cNvPr>
            <p:cNvSpPr/>
            <p:nvPr/>
          </p:nvSpPr>
          <p:spPr>
            <a:xfrm>
              <a:off x="232534" y="521974"/>
              <a:ext cx="3766625"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37" name="箭头: V 形 302">
              <a:extLst>
                <a:ext uri="{FF2B5EF4-FFF2-40B4-BE49-F238E27FC236}">
                  <a16:creationId xmlns:a16="http://schemas.microsoft.com/office/drawing/2014/main" id="{07F2ABDD-6580-F84F-965D-AB298A754D94}"/>
                </a:ext>
              </a:extLst>
            </p:cNvPr>
            <p:cNvSpPr/>
            <p:nvPr/>
          </p:nvSpPr>
          <p:spPr>
            <a:xfrm flipH="1">
              <a:off x="0" y="56909"/>
              <a:ext cx="465066" cy="465067"/>
            </a:xfrm>
            <a:prstGeom prst="chevron">
              <a:avLst>
                <a:gd name="adj" fmla="val 50000"/>
              </a:avLst>
            </a:pr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238" name="箭头: V 形 303">
              <a:extLst>
                <a:ext uri="{FF2B5EF4-FFF2-40B4-BE49-F238E27FC236}">
                  <a16:creationId xmlns:a16="http://schemas.microsoft.com/office/drawing/2014/main" id="{FF80AC8B-74B3-EA44-AE06-341C84286094}"/>
                </a:ext>
              </a:extLst>
            </p:cNvPr>
            <p:cNvSpPr/>
            <p:nvPr/>
          </p:nvSpPr>
          <p:spPr>
            <a:xfrm flipH="1">
              <a:off x="123830" y="56909"/>
              <a:ext cx="465066" cy="465067"/>
            </a:xfrm>
            <a:prstGeom prst="chevron">
              <a:avLst>
                <a:gd name="adj" fmla="val 50000"/>
              </a:avLst>
            </a:prstGeom>
            <a:solidFill>
              <a:srgbClr val="FFFFFF">
                <a:alpha val="50195"/>
              </a:srgbClr>
            </a:solidFill>
            <a:ln w="12700" cap="flat">
              <a:noFill/>
              <a:miter lim="400000"/>
            </a:ln>
            <a:effectLst/>
          </p:spPr>
          <p:txBody>
            <a:bodyPr wrap="square" lIns="45719" tIns="45719" rIns="45719" bIns="45719" numCol="1" anchor="ctr">
              <a:noAutofit/>
            </a:bodyPr>
            <a:lstStyle/>
            <a:p>
              <a:pPr algn="ctr"/>
              <a:endParaRPr/>
            </a:p>
          </p:txBody>
        </p:sp>
        <p:sp>
          <p:nvSpPr>
            <p:cNvPr id="239" name="直接连接符 304">
              <a:extLst>
                <a:ext uri="{FF2B5EF4-FFF2-40B4-BE49-F238E27FC236}">
                  <a16:creationId xmlns:a16="http://schemas.microsoft.com/office/drawing/2014/main" id="{28249FD3-A390-1346-865E-532BE9F1666E}"/>
                </a:ext>
              </a:extLst>
            </p:cNvPr>
            <p:cNvSpPr/>
            <p:nvPr/>
          </p:nvSpPr>
          <p:spPr>
            <a:xfrm>
              <a:off x="232534" y="56910"/>
              <a:ext cx="1883313"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40" name="直接连接符 305">
              <a:extLst>
                <a:ext uri="{FF2B5EF4-FFF2-40B4-BE49-F238E27FC236}">
                  <a16:creationId xmlns:a16="http://schemas.microsoft.com/office/drawing/2014/main" id="{2CD1C31A-99F1-604A-B011-9C414D4FF39C}"/>
                </a:ext>
              </a:extLst>
            </p:cNvPr>
            <p:cNvSpPr/>
            <p:nvPr/>
          </p:nvSpPr>
          <p:spPr>
            <a:xfrm>
              <a:off x="5102642" y="353907"/>
              <a:ext cx="637007"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41" name="直接连接符 306">
              <a:extLst>
                <a:ext uri="{FF2B5EF4-FFF2-40B4-BE49-F238E27FC236}">
                  <a16:creationId xmlns:a16="http://schemas.microsoft.com/office/drawing/2014/main" id="{6E70665D-3E89-5848-BF80-6D8701EF90D0}"/>
                </a:ext>
              </a:extLst>
            </p:cNvPr>
            <p:cNvSpPr/>
            <p:nvPr/>
          </p:nvSpPr>
          <p:spPr>
            <a:xfrm>
              <a:off x="5241807" y="232805"/>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42" name="Google Shape;168;p18">
              <a:hlinkClick r:id="rId3" action="ppaction://hlinksldjump"/>
              <a:extLst>
                <a:ext uri="{FF2B5EF4-FFF2-40B4-BE49-F238E27FC236}">
                  <a16:creationId xmlns:a16="http://schemas.microsoft.com/office/drawing/2014/main" id="{A0F53077-E190-364C-9CB1-58AB397860B8}"/>
                </a:ext>
              </a:extLst>
            </p:cNvPr>
            <p:cNvSpPr txBox="1"/>
            <p:nvPr/>
          </p:nvSpPr>
          <p:spPr>
            <a:xfrm>
              <a:off x="540395" y="92922"/>
              <a:ext cx="3988801" cy="433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nSpc>
                  <a:spcPct val="90000"/>
                </a:lnSpc>
                <a:defRPr>
                  <a:solidFill>
                    <a:srgbClr val="FFFFFF"/>
                  </a:solidFill>
                  <a:latin typeface="微软雅黑"/>
                  <a:ea typeface="微软雅黑"/>
                  <a:cs typeface="微软雅黑"/>
                  <a:sym typeface="微软雅黑"/>
                </a:defRPr>
              </a:lvl1pPr>
            </a:lstStyle>
            <a:p>
              <a:r>
                <a:rPr lang="zh-CN" altLang="en-US" dirty="0"/>
                <a:t>部分功能特性</a:t>
              </a:r>
              <a:endParaRPr dirty="0"/>
            </a:p>
          </p:txBody>
        </p:sp>
        <p:sp>
          <p:nvSpPr>
            <p:cNvPr id="243" name="Google Shape;169;p18">
              <a:extLst>
                <a:ext uri="{FF2B5EF4-FFF2-40B4-BE49-F238E27FC236}">
                  <a16:creationId xmlns:a16="http://schemas.microsoft.com/office/drawing/2014/main" id="{064EC8AF-294B-904B-BCE5-380A24CEF37B}"/>
                </a:ext>
              </a:extLst>
            </p:cNvPr>
            <p:cNvSpPr txBox="1"/>
            <p:nvPr/>
          </p:nvSpPr>
          <p:spPr>
            <a:xfrm>
              <a:off x="4455336" y="0"/>
              <a:ext cx="582001" cy="614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r">
                <a:lnSpc>
                  <a:spcPct val="90000"/>
                </a:lnSpc>
                <a:defRPr sz="2800">
                  <a:solidFill>
                    <a:srgbClr val="FFFFFF"/>
                  </a:solidFill>
                </a:defRPr>
              </a:lvl1pPr>
            </a:lstStyle>
            <a:p>
              <a:r>
                <a:t>04</a:t>
              </a:r>
            </a:p>
          </p:txBody>
        </p:sp>
        <p:sp>
          <p:nvSpPr>
            <p:cNvPr id="244" name="直接连接符 309">
              <a:extLst>
                <a:ext uri="{FF2B5EF4-FFF2-40B4-BE49-F238E27FC236}">
                  <a16:creationId xmlns:a16="http://schemas.microsoft.com/office/drawing/2014/main" id="{CD739F78-52E5-AB4B-A98A-8DCB475AF837}"/>
                </a:ext>
              </a:extLst>
            </p:cNvPr>
            <p:cNvSpPr/>
            <p:nvPr/>
          </p:nvSpPr>
          <p:spPr>
            <a:xfrm>
              <a:off x="4999530" y="163650"/>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grpSp>
      <p:grpSp>
        <p:nvGrpSpPr>
          <p:cNvPr id="245" name="组合 310">
            <a:extLst>
              <a:ext uri="{FF2B5EF4-FFF2-40B4-BE49-F238E27FC236}">
                <a16:creationId xmlns:a16="http://schemas.microsoft.com/office/drawing/2014/main" id="{0186D2CD-3CBA-8846-9392-C238FB4DBB1A}"/>
              </a:ext>
            </a:extLst>
          </p:cNvPr>
          <p:cNvGrpSpPr/>
          <p:nvPr/>
        </p:nvGrpSpPr>
        <p:grpSpPr>
          <a:xfrm>
            <a:off x="5644631" y="4255187"/>
            <a:ext cx="6065410" cy="614652"/>
            <a:chOff x="0" y="0"/>
            <a:chExt cx="6065408" cy="614650"/>
          </a:xfrm>
        </p:grpSpPr>
        <p:sp>
          <p:nvSpPr>
            <p:cNvPr id="246" name="直接连接符 311">
              <a:extLst>
                <a:ext uri="{FF2B5EF4-FFF2-40B4-BE49-F238E27FC236}">
                  <a16:creationId xmlns:a16="http://schemas.microsoft.com/office/drawing/2014/main" id="{AFAC530B-BA82-ED4B-BEC9-48A2742DFB73}"/>
                </a:ext>
              </a:extLst>
            </p:cNvPr>
            <p:cNvSpPr/>
            <p:nvPr/>
          </p:nvSpPr>
          <p:spPr>
            <a:xfrm>
              <a:off x="232534" y="521974"/>
              <a:ext cx="3766625"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47" name="箭头: V 形 312">
              <a:extLst>
                <a:ext uri="{FF2B5EF4-FFF2-40B4-BE49-F238E27FC236}">
                  <a16:creationId xmlns:a16="http://schemas.microsoft.com/office/drawing/2014/main" id="{E52F546F-2EC9-BA4A-A715-67CA14F235C8}"/>
                </a:ext>
              </a:extLst>
            </p:cNvPr>
            <p:cNvSpPr/>
            <p:nvPr/>
          </p:nvSpPr>
          <p:spPr>
            <a:xfrm flipH="1">
              <a:off x="0" y="56909"/>
              <a:ext cx="465066" cy="465067"/>
            </a:xfrm>
            <a:prstGeom prst="chevron">
              <a:avLst>
                <a:gd name="adj" fmla="val 50000"/>
              </a:avLst>
            </a:pr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248" name="箭头: V 形 313">
              <a:extLst>
                <a:ext uri="{FF2B5EF4-FFF2-40B4-BE49-F238E27FC236}">
                  <a16:creationId xmlns:a16="http://schemas.microsoft.com/office/drawing/2014/main" id="{3DEDB193-6A59-EF4B-8553-7D8F6A129B77}"/>
                </a:ext>
              </a:extLst>
            </p:cNvPr>
            <p:cNvSpPr/>
            <p:nvPr/>
          </p:nvSpPr>
          <p:spPr>
            <a:xfrm flipH="1">
              <a:off x="123830" y="56909"/>
              <a:ext cx="465066" cy="465067"/>
            </a:xfrm>
            <a:prstGeom prst="chevron">
              <a:avLst>
                <a:gd name="adj" fmla="val 50000"/>
              </a:avLst>
            </a:prstGeom>
            <a:solidFill>
              <a:srgbClr val="FFFFFF">
                <a:alpha val="50195"/>
              </a:srgbClr>
            </a:solidFill>
            <a:ln w="12700" cap="flat">
              <a:noFill/>
              <a:miter lim="400000"/>
            </a:ln>
            <a:effectLst/>
          </p:spPr>
          <p:txBody>
            <a:bodyPr wrap="square" lIns="45719" tIns="45719" rIns="45719" bIns="45719" numCol="1" anchor="ctr">
              <a:noAutofit/>
            </a:bodyPr>
            <a:lstStyle/>
            <a:p>
              <a:pPr algn="ctr"/>
              <a:endParaRPr/>
            </a:p>
          </p:txBody>
        </p:sp>
        <p:sp>
          <p:nvSpPr>
            <p:cNvPr id="249" name="直接连接符 314">
              <a:extLst>
                <a:ext uri="{FF2B5EF4-FFF2-40B4-BE49-F238E27FC236}">
                  <a16:creationId xmlns:a16="http://schemas.microsoft.com/office/drawing/2014/main" id="{0E551976-4BAC-ED47-88ED-8B2284E0F46E}"/>
                </a:ext>
              </a:extLst>
            </p:cNvPr>
            <p:cNvSpPr/>
            <p:nvPr/>
          </p:nvSpPr>
          <p:spPr>
            <a:xfrm>
              <a:off x="232534" y="56910"/>
              <a:ext cx="1883313"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50" name="直接连接符 315">
              <a:extLst>
                <a:ext uri="{FF2B5EF4-FFF2-40B4-BE49-F238E27FC236}">
                  <a16:creationId xmlns:a16="http://schemas.microsoft.com/office/drawing/2014/main" id="{F72FD68B-B905-8C43-9300-4255112E2CCB}"/>
                </a:ext>
              </a:extLst>
            </p:cNvPr>
            <p:cNvSpPr/>
            <p:nvPr/>
          </p:nvSpPr>
          <p:spPr>
            <a:xfrm>
              <a:off x="5102642" y="353907"/>
              <a:ext cx="637007"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51" name="直接连接符 316">
              <a:extLst>
                <a:ext uri="{FF2B5EF4-FFF2-40B4-BE49-F238E27FC236}">
                  <a16:creationId xmlns:a16="http://schemas.microsoft.com/office/drawing/2014/main" id="{1B7625F3-0E62-524F-A07F-7CF5A956C0DC}"/>
                </a:ext>
              </a:extLst>
            </p:cNvPr>
            <p:cNvSpPr/>
            <p:nvPr/>
          </p:nvSpPr>
          <p:spPr>
            <a:xfrm>
              <a:off x="5241807" y="232805"/>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52" name="Google Shape;168;p18">
              <a:hlinkClick r:id="rId3" action="ppaction://hlinksldjump"/>
              <a:extLst>
                <a:ext uri="{FF2B5EF4-FFF2-40B4-BE49-F238E27FC236}">
                  <a16:creationId xmlns:a16="http://schemas.microsoft.com/office/drawing/2014/main" id="{D24F2A9D-BD65-5946-A891-D3BE43207652}"/>
                </a:ext>
              </a:extLst>
            </p:cNvPr>
            <p:cNvSpPr txBox="1"/>
            <p:nvPr/>
          </p:nvSpPr>
          <p:spPr>
            <a:xfrm>
              <a:off x="540395" y="92922"/>
              <a:ext cx="3988801" cy="433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nSpc>
                  <a:spcPct val="90000"/>
                </a:lnSpc>
                <a:defRPr>
                  <a:solidFill>
                    <a:srgbClr val="FFFFFF"/>
                  </a:solidFill>
                  <a:latin typeface="微软雅黑"/>
                  <a:ea typeface="微软雅黑"/>
                  <a:cs typeface="微软雅黑"/>
                  <a:sym typeface="微软雅黑"/>
                </a:defRPr>
              </a:lvl1pPr>
            </a:lstStyle>
            <a:p>
              <a:r>
                <a:rPr lang="zh-CN" altLang="en-US" dirty="0"/>
                <a:t>实战演示</a:t>
              </a:r>
              <a:endParaRPr dirty="0"/>
            </a:p>
          </p:txBody>
        </p:sp>
        <p:sp>
          <p:nvSpPr>
            <p:cNvPr id="253" name="Google Shape;169;p18">
              <a:extLst>
                <a:ext uri="{FF2B5EF4-FFF2-40B4-BE49-F238E27FC236}">
                  <a16:creationId xmlns:a16="http://schemas.microsoft.com/office/drawing/2014/main" id="{7B030672-947E-E940-81AD-1EB9C952E824}"/>
                </a:ext>
              </a:extLst>
            </p:cNvPr>
            <p:cNvSpPr txBox="1"/>
            <p:nvPr/>
          </p:nvSpPr>
          <p:spPr>
            <a:xfrm>
              <a:off x="4455336" y="0"/>
              <a:ext cx="582001" cy="614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r">
                <a:lnSpc>
                  <a:spcPct val="90000"/>
                </a:lnSpc>
                <a:defRPr sz="2800">
                  <a:solidFill>
                    <a:srgbClr val="FFFFFF"/>
                  </a:solidFill>
                </a:defRPr>
              </a:lvl1pPr>
            </a:lstStyle>
            <a:p>
              <a:r>
                <a:t>05</a:t>
              </a:r>
            </a:p>
          </p:txBody>
        </p:sp>
        <p:sp>
          <p:nvSpPr>
            <p:cNvPr id="254" name="直接连接符 319">
              <a:extLst>
                <a:ext uri="{FF2B5EF4-FFF2-40B4-BE49-F238E27FC236}">
                  <a16:creationId xmlns:a16="http://schemas.microsoft.com/office/drawing/2014/main" id="{3F7DE75B-3608-4347-8698-3360B1408894}"/>
                </a:ext>
              </a:extLst>
            </p:cNvPr>
            <p:cNvSpPr/>
            <p:nvPr/>
          </p:nvSpPr>
          <p:spPr>
            <a:xfrm>
              <a:off x="4999530" y="163650"/>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grpSp>
      <p:grpSp>
        <p:nvGrpSpPr>
          <p:cNvPr id="255" name="组合 320">
            <a:extLst>
              <a:ext uri="{FF2B5EF4-FFF2-40B4-BE49-F238E27FC236}">
                <a16:creationId xmlns:a16="http://schemas.microsoft.com/office/drawing/2014/main" id="{8D8D1EE5-6116-5542-AB51-F11BA52B6726}"/>
              </a:ext>
            </a:extLst>
          </p:cNvPr>
          <p:cNvGrpSpPr/>
          <p:nvPr/>
        </p:nvGrpSpPr>
        <p:grpSpPr>
          <a:xfrm>
            <a:off x="5644631" y="5004861"/>
            <a:ext cx="6065410" cy="614652"/>
            <a:chOff x="0" y="0"/>
            <a:chExt cx="6065408" cy="614650"/>
          </a:xfrm>
        </p:grpSpPr>
        <p:sp>
          <p:nvSpPr>
            <p:cNvPr id="256" name="直接连接符 321">
              <a:extLst>
                <a:ext uri="{FF2B5EF4-FFF2-40B4-BE49-F238E27FC236}">
                  <a16:creationId xmlns:a16="http://schemas.microsoft.com/office/drawing/2014/main" id="{86E33B16-15C3-304A-ABEF-5C9675C3E78B}"/>
                </a:ext>
              </a:extLst>
            </p:cNvPr>
            <p:cNvSpPr/>
            <p:nvPr/>
          </p:nvSpPr>
          <p:spPr>
            <a:xfrm>
              <a:off x="232534" y="521974"/>
              <a:ext cx="3766625"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57" name="箭头: V 形 322">
              <a:extLst>
                <a:ext uri="{FF2B5EF4-FFF2-40B4-BE49-F238E27FC236}">
                  <a16:creationId xmlns:a16="http://schemas.microsoft.com/office/drawing/2014/main" id="{7D503C95-FE45-2047-A64E-B9EFBD696649}"/>
                </a:ext>
              </a:extLst>
            </p:cNvPr>
            <p:cNvSpPr/>
            <p:nvPr/>
          </p:nvSpPr>
          <p:spPr>
            <a:xfrm flipH="1">
              <a:off x="0" y="56909"/>
              <a:ext cx="465066" cy="465067"/>
            </a:xfrm>
            <a:prstGeom prst="chevron">
              <a:avLst>
                <a:gd name="adj" fmla="val 50000"/>
              </a:avLst>
            </a:pr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258" name="箭头: V 形 323">
              <a:extLst>
                <a:ext uri="{FF2B5EF4-FFF2-40B4-BE49-F238E27FC236}">
                  <a16:creationId xmlns:a16="http://schemas.microsoft.com/office/drawing/2014/main" id="{8ED97296-C6EE-8444-AA3D-E9503BDFEFE1}"/>
                </a:ext>
              </a:extLst>
            </p:cNvPr>
            <p:cNvSpPr/>
            <p:nvPr/>
          </p:nvSpPr>
          <p:spPr>
            <a:xfrm flipH="1">
              <a:off x="123830" y="56909"/>
              <a:ext cx="465066" cy="465067"/>
            </a:xfrm>
            <a:prstGeom prst="chevron">
              <a:avLst>
                <a:gd name="adj" fmla="val 50000"/>
              </a:avLst>
            </a:prstGeom>
            <a:solidFill>
              <a:srgbClr val="FFFFFF">
                <a:alpha val="50195"/>
              </a:srgbClr>
            </a:solidFill>
            <a:ln w="12700" cap="flat">
              <a:noFill/>
              <a:miter lim="400000"/>
            </a:ln>
            <a:effectLst/>
          </p:spPr>
          <p:txBody>
            <a:bodyPr wrap="square" lIns="45719" tIns="45719" rIns="45719" bIns="45719" numCol="1" anchor="ctr">
              <a:noAutofit/>
            </a:bodyPr>
            <a:lstStyle/>
            <a:p>
              <a:pPr algn="ctr"/>
              <a:endParaRPr/>
            </a:p>
          </p:txBody>
        </p:sp>
        <p:sp>
          <p:nvSpPr>
            <p:cNvPr id="259" name="直接连接符 324">
              <a:extLst>
                <a:ext uri="{FF2B5EF4-FFF2-40B4-BE49-F238E27FC236}">
                  <a16:creationId xmlns:a16="http://schemas.microsoft.com/office/drawing/2014/main" id="{67AC1E33-3611-0443-9FF1-464BBB084BB1}"/>
                </a:ext>
              </a:extLst>
            </p:cNvPr>
            <p:cNvSpPr/>
            <p:nvPr/>
          </p:nvSpPr>
          <p:spPr>
            <a:xfrm>
              <a:off x="232534" y="56910"/>
              <a:ext cx="1883313"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60" name="直接连接符 325">
              <a:extLst>
                <a:ext uri="{FF2B5EF4-FFF2-40B4-BE49-F238E27FC236}">
                  <a16:creationId xmlns:a16="http://schemas.microsoft.com/office/drawing/2014/main" id="{A54601E1-5F56-5546-ADF2-FF782224B3A6}"/>
                </a:ext>
              </a:extLst>
            </p:cNvPr>
            <p:cNvSpPr/>
            <p:nvPr/>
          </p:nvSpPr>
          <p:spPr>
            <a:xfrm>
              <a:off x="5102642" y="353907"/>
              <a:ext cx="637007"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61" name="直接连接符 326">
              <a:extLst>
                <a:ext uri="{FF2B5EF4-FFF2-40B4-BE49-F238E27FC236}">
                  <a16:creationId xmlns:a16="http://schemas.microsoft.com/office/drawing/2014/main" id="{319763AA-D0F1-7344-B150-8507EC26DE48}"/>
                </a:ext>
              </a:extLst>
            </p:cNvPr>
            <p:cNvSpPr/>
            <p:nvPr/>
          </p:nvSpPr>
          <p:spPr>
            <a:xfrm>
              <a:off x="5241807" y="232805"/>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sp>
          <p:nvSpPr>
            <p:cNvPr id="262" name="Google Shape;168;p18">
              <a:hlinkClick r:id="rId3" action="ppaction://hlinksldjump"/>
              <a:extLst>
                <a:ext uri="{FF2B5EF4-FFF2-40B4-BE49-F238E27FC236}">
                  <a16:creationId xmlns:a16="http://schemas.microsoft.com/office/drawing/2014/main" id="{5723416E-630C-364F-A8A7-BAA39F4A0C46}"/>
                </a:ext>
              </a:extLst>
            </p:cNvPr>
            <p:cNvSpPr txBox="1"/>
            <p:nvPr/>
          </p:nvSpPr>
          <p:spPr>
            <a:xfrm>
              <a:off x="540395" y="92922"/>
              <a:ext cx="3988801" cy="433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nSpc>
                  <a:spcPct val="90000"/>
                </a:lnSpc>
                <a:defRPr>
                  <a:solidFill>
                    <a:srgbClr val="FFFFFF"/>
                  </a:solidFill>
                  <a:latin typeface="微软雅黑"/>
                  <a:ea typeface="微软雅黑"/>
                  <a:cs typeface="微软雅黑"/>
                  <a:sym typeface="微软雅黑"/>
                </a:defRPr>
              </a:lvl1pPr>
            </a:lstStyle>
            <a:p>
              <a:r>
                <a:rPr lang="en-US" altLang="zh-CN" dirty="0"/>
                <a:t>Q&amp;A</a:t>
              </a:r>
              <a:endParaRPr dirty="0"/>
            </a:p>
          </p:txBody>
        </p:sp>
        <p:sp>
          <p:nvSpPr>
            <p:cNvPr id="263" name="Google Shape;169;p18">
              <a:extLst>
                <a:ext uri="{FF2B5EF4-FFF2-40B4-BE49-F238E27FC236}">
                  <a16:creationId xmlns:a16="http://schemas.microsoft.com/office/drawing/2014/main" id="{9CB14DD9-99C8-BF4E-95C2-A029A8A670ED}"/>
                </a:ext>
              </a:extLst>
            </p:cNvPr>
            <p:cNvSpPr txBox="1"/>
            <p:nvPr/>
          </p:nvSpPr>
          <p:spPr>
            <a:xfrm>
              <a:off x="4455336" y="0"/>
              <a:ext cx="582001" cy="614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r">
                <a:lnSpc>
                  <a:spcPct val="90000"/>
                </a:lnSpc>
                <a:defRPr sz="2800">
                  <a:solidFill>
                    <a:srgbClr val="FFFFFF"/>
                  </a:solidFill>
                </a:defRPr>
              </a:lvl1pPr>
            </a:lstStyle>
            <a:p>
              <a:r>
                <a:t>06</a:t>
              </a:r>
            </a:p>
          </p:txBody>
        </p:sp>
        <p:sp>
          <p:nvSpPr>
            <p:cNvPr id="266" name="直接连接符 329">
              <a:extLst>
                <a:ext uri="{FF2B5EF4-FFF2-40B4-BE49-F238E27FC236}">
                  <a16:creationId xmlns:a16="http://schemas.microsoft.com/office/drawing/2014/main" id="{1BED461F-DD95-3842-8484-1A5CDBCCCB34}"/>
                </a:ext>
              </a:extLst>
            </p:cNvPr>
            <p:cNvSpPr/>
            <p:nvPr/>
          </p:nvSpPr>
          <p:spPr>
            <a:xfrm>
              <a:off x="4999530" y="163650"/>
              <a:ext cx="823601" cy="1"/>
            </a:xfrm>
            <a:prstGeom prst="line">
              <a:avLst/>
            </a:prstGeom>
            <a:noFill/>
            <a:ln w="6350" cap="flat">
              <a:solidFill>
                <a:srgbClr val="FFFFFF">
                  <a:alpha val="50000"/>
                </a:srgbClr>
              </a:solidFill>
              <a:prstDash val="solid"/>
              <a:miter lim="800000"/>
            </a:ln>
            <a:effectLst/>
          </p:spPr>
          <p:txBody>
            <a:bodyPr wrap="square" lIns="45719" tIns="45719" rIns="45719" bIns="45719" numCol="1" anchor="t">
              <a:noAutofit/>
            </a:bodyPr>
            <a:lstStyle/>
            <a:p>
              <a:endParaRPr/>
            </a:p>
          </p:txBody>
        </p:sp>
      </p:grpSp>
      <p:grpSp>
        <p:nvGrpSpPr>
          <p:cNvPr id="267" name="组合 374">
            <a:extLst>
              <a:ext uri="{FF2B5EF4-FFF2-40B4-BE49-F238E27FC236}">
                <a16:creationId xmlns:a16="http://schemas.microsoft.com/office/drawing/2014/main" id="{E717DED1-2403-7441-948C-D1896E3EF74C}"/>
              </a:ext>
            </a:extLst>
          </p:cNvPr>
          <p:cNvGrpSpPr/>
          <p:nvPr/>
        </p:nvGrpSpPr>
        <p:grpSpPr>
          <a:xfrm>
            <a:off x="910794" y="-4110573"/>
            <a:ext cx="3341601" cy="14061400"/>
            <a:chOff x="0" y="0"/>
            <a:chExt cx="3341599" cy="14061399"/>
          </a:xfrm>
        </p:grpSpPr>
        <p:grpSp>
          <p:nvGrpSpPr>
            <p:cNvPr id="280" name="组合 4">
              <a:extLst>
                <a:ext uri="{FF2B5EF4-FFF2-40B4-BE49-F238E27FC236}">
                  <a16:creationId xmlns:a16="http://schemas.microsoft.com/office/drawing/2014/main" id="{0BD07227-DDE1-994E-B035-66CAC694259C}"/>
                </a:ext>
              </a:extLst>
            </p:cNvPr>
            <p:cNvGrpSpPr/>
            <p:nvPr/>
          </p:nvGrpSpPr>
          <p:grpSpPr>
            <a:xfrm>
              <a:off x="-1" y="0"/>
              <a:ext cx="3341601" cy="6670245"/>
              <a:chOff x="0" y="0"/>
              <a:chExt cx="3341599" cy="6670244"/>
            </a:xfrm>
          </p:grpSpPr>
          <p:sp>
            <p:nvSpPr>
              <p:cNvPr id="406" name="直接连接符 5">
                <a:extLst>
                  <a:ext uri="{FF2B5EF4-FFF2-40B4-BE49-F238E27FC236}">
                    <a16:creationId xmlns:a16="http://schemas.microsoft.com/office/drawing/2014/main" id="{14C6BA1D-F69C-8B41-9832-C630939A9F3E}"/>
                  </a:ext>
                </a:extLst>
              </p:cNvPr>
              <p:cNvSpPr/>
              <p:nvPr/>
            </p:nvSpPr>
            <p:spPr>
              <a:xfrm flipH="1">
                <a:off x="162796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7" name="直接连接符 6">
                <a:extLst>
                  <a:ext uri="{FF2B5EF4-FFF2-40B4-BE49-F238E27FC236}">
                    <a16:creationId xmlns:a16="http://schemas.microsoft.com/office/drawing/2014/main" id="{A53D5EB5-C005-5F4C-BAA9-C4615CF29A91}"/>
                  </a:ext>
                </a:extLst>
              </p:cNvPr>
              <p:cNvSpPr/>
              <p:nvPr/>
            </p:nvSpPr>
            <p:spPr>
              <a:xfrm flipH="1">
                <a:off x="154227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8" name="直接连接符 7">
                <a:extLst>
                  <a:ext uri="{FF2B5EF4-FFF2-40B4-BE49-F238E27FC236}">
                    <a16:creationId xmlns:a16="http://schemas.microsoft.com/office/drawing/2014/main" id="{968A69DF-D56D-D342-BC87-3382D52DCB6A}"/>
                  </a:ext>
                </a:extLst>
              </p:cNvPr>
              <p:cNvSpPr/>
              <p:nvPr/>
            </p:nvSpPr>
            <p:spPr>
              <a:xfrm flipH="1">
                <a:off x="145659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9" name="直接连接符 8">
                <a:extLst>
                  <a:ext uri="{FF2B5EF4-FFF2-40B4-BE49-F238E27FC236}">
                    <a16:creationId xmlns:a16="http://schemas.microsoft.com/office/drawing/2014/main" id="{293F0097-196F-B747-BD9E-EDDDF3E33406}"/>
                  </a:ext>
                </a:extLst>
              </p:cNvPr>
              <p:cNvSpPr/>
              <p:nvPr/>
            </p:nvSpPr>
            <p:spPr>
              <a:xfrm flipH="1">
                <a:off x="137091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0" name="直接连接符 9">
                <a:extLst>
                  <a:ext uri="{FF2B5EF4-FFF2-40B4-BE49-F238E27FC236}">
                    <a16:creationId xmlns:a16="http://schemas.microsoft.com/office/drawing/2014/main" id="{82053458-BDF5-B146-8A8C-5AAE95AA7589}"/>
                  </a:ext>
                </a:extLst>
              </p:cNvPr>
              <p:cNvSpPr/>
              <p:nvPr/>
            </p:nvSpPr>
            <p:spPr>
              <a:xfrm flipH="1">
                <a:off x="128523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1" name="直接连接符 10">
                <a:extLst>
                  <a:ext uri="{FF2B5EF4-FFF2-40B4-BE49-F238E27FC236}">
                    <a16:creationId xmlns:a16="http://schemas.microsoft.com/office/drawing/2014/main" id="{5801B94F-0DB8-0541-B6EE-88B5E3F20E8A}"/>
                  </a:ext>
                </a:extLst>
              </p:cNvPr>
              <p:cNvSpPr/>
              <p:nvPr/>
            </p:nvSpPr>
            <p:spPr>
              <a:xfrm flipH="1">
                <a:off x="119954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2" name="直接连接符 11">
                <a:extLst>
                  <a:ext uri="{FF2B5EF4-FFF2-40B4-BE49-F238E27FC236}">
                    <a16:creationId xmlns:a16="http://schemas.microsoft.com/office/drawing/2014/main" id="{3955C4B7-807F-CD4E-A3AB-E99CA2921184}"/>
                  </a:ext>
                </a:extLst>
              </p:cNvPr>
              <p:cNvSpPr/>
              <p:nvPr/>
            </p:nvSpPr>
            <p:spPr>
              <a:xfrm flipH="1">
                <a:off x="1113867"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3" name="直接连接符 12">
                <a:extLst>
                  <a:ext uri="{FF2B5EF4-FFF2-40B4-BE49-F238E27FC236}">
                    <a16:creationId xmlns:a16="http://schemas.microsoft.com/office/drawing/2014/main" id="{D8DC284E-2C1B-AD4D-9A43-E6754044E1AC}"/>
                  </a:ext>
                </a:extLst>
              </p:cNvPr>
              <p:cNvSpPr/>
              <p:nvPr/>
            </p:nvSpPr>
            <p:spPr>
              <a:xfrm flipH="1">
                <a:off x="1028185"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4" name="直接连接符 13">
                <a:extLst>
                  <a:ext uri="{FF2B5EF4-FFF2-40B4-BE49-F238E27FC236}">
                    <a16:creationId xmlns:a16="http://schemas.microsoft.com/office/drawing/2014/main" id="{A23D3BC1-C5F4-7745-8C30-5CD0F8946349}"/>
                  </a:ext>
                </a:extLst>
              </p:cNvPr>
              <p:cNvSpPr/>
              <p:nvPr/>
            </p:nvSpPr>
            <p:spPr>
              <a:xfrm flipH="1">
                <a:off x="94250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5" name="直接连接符 14">
                <a:extLst>
                  <a:ext uri="{FF2B5EF4-FFF2-40B4-BE49-F238E27FC236}">
                    <a16:creationId xmlns:a16="http://schemas.microsoft.com/office/drawing/2014/main" id="{72C0BCCF-9E4A-E042-A12B-3329E4725C36}"/>
                  </a:ext>
                </a:extLst>
              </p:cNvPr>
              <p:cNvSpPr/>
              <p:nvPr/>
            </p:nvSpPr>
            <p:spPr>
              <a:xfrm flipH="1">
                <a:off x="85682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6" name="直接连接符 15">
                <a:extLst>
                  <a:ext uri="{FF2B5EF4-FFF2-40B4-BE49-F238E27FC236}">
                    <a16:creationId xmlns:a16="http://schemas.microsoft.com/office/drawing/2014/main" id="{F98E7D43-520B-854D-8E6E-C0624F31ED44}"/>
                  </a:ext>
                </a:extLst>
              </p:cNvPr>
              <p:cNvSpPr/>
              <p:nvPr/>
            </p:nvSpPr>
            <p:spPr>
              <a:xfrm flipH="1">
                <a:off x="77113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7" name="直接连接符 16">
                <a:extLst>
                  <a:ext uri="{FF2B5EF4-FFF2-40B4-BE49-F238E27FC236}">
                    <a16:creationId xmlns:a16="http://schemas.microsoft.com/office/drawing/2014/main" id="{41C6864D-35F9-3B4B-9E25-51C794A64F58}"/>
                  </a:ext>
                </a:extLst>
              </p:cNvPr>
              <p:cNvSpPr/>
              <p:nvPr/>
            </p:nvSpPr>
            <p:spPr>
              <a:xfrm flipH="1">
                <a:off x="68545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8" name="直接连接符 17">
                <a:extLst>
                  <a:ext uri="{FF2B5EF4-FFF2-40B4-BE49-F238E27FC236}">
                    <a16:creationId xmlns:a16="http://schemas.microsoft.com/office/drawing/2014/main" id="{688713D7-97D6-E044-982D-A3D19F92AB3E}"/>
                  </a:ext>
                </a:extLst>
              </p:cNvPr>
              <p:cNvSpPr/>
              <p:nvPr/>
            </p:nvSpPr>
            <p:spPr>
              <a:xfrm flipH="1">
                <a:off x="59977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19" name="直接连接符 18">
                <a:extLst>
                  <a:ext uri="{FF2B5EF4-FFF2-40B4-BE49-F238E27FC236}">
                    <a16:creationId xmlns:a16="http://schemas.microsoft.com/office/drawing/2014/main" id="{1288499D-4E7D-CA41-A746-790D1C0A1066}"/>
                  </a:ext>
                </a:extLst>
              </p:cNvPr>
              <p:cNvSpPr/>
              <p:nvPr/>
            </p:nvSpPr>
            <p:spPr>
              <a:xfrm flipH="1">
                <a:off x="51409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0" name="直接连接符 19">
                <a:extLst>
                  <a:ext uri="{FF2B5EF4-FFF2-40B4-BE49-F238E27FC236}">
                    <a16:creationId xmlns:a16="http://schemas.microsoft.com/office/drawing/2014/main" id="{F45BC2AE-BC0F-9149-B433-C187026B1DBD}"/>
                  </a:ext>
                </a:extLst>
              </p:cNvPr>
              <p:cNvSpPr/>
              <p:nvPr/>
            </p:nvSpPr>
            <p:spPr>
              <a:xfrm flipH="1">
                <a:off x="42841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1" name="直接连接符 20">
                <a:extLst>
                  <a:ext uri="{FF2B5EF4-FFF2-40B4-BE49-F238E27FC236}">
                    <a16:creationId xmlns:a16="http://schemas.microsoft.com/office/drawing/2014/main" id="{94411193-4D63-A544-A45B-F9DEBBB213A8}"/>
                  </a:ext>
                </a:extLst>
              </p:cNvPr>
              <p:cNvSpPr/>
              <p:nvPr/>
            </p:nvSpPr>
            <p:spPr>
              <a:xfrm flipH="1">
                <a:off x="34272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2" name="直接连接符 21">
                <a:extLst>
                  <a:ext uri="{FF2B5EF4-FFF2-40B4-BE49-F238E27FC236}">
                    <a16:creationId xmlns:a16="http://schemas.microsoft.com/office/drawing/2014/main" id="{EE64AEA5-1806-6342-A199-689292E754AA}"/>
                  </a:ext>
                </a:extLst>
              </p:cNvPr>
              <p:cNvSpPr/>
              <p:nvPr/>
            </p:nvSpPr>
            <p:spPr>
              <a:xfrm flipH="1">
                <a:off x="25704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3" name="直接连接符 22">
                <a:extLst>
                  <a:ext uri="{FF2B5EF4-FFF2-40B4-BE49-F238E27FC236}">
                    <a16:creationId xmlns:a16="http://schemas.microsoft.com/office/drawing/2014/main" id="{E67D2A88-D4AF-3D44-B01E-F1CA118E2813}"/>
                  </a:ext>
                </a:extLst>
              </p:cNvPr>
              <p:cNvSpPr/>
              <p:nvPr/>
            </p:nvSpPr>
            <p:spPr>
              <a:xfrm flipH="1">
                <a:off x="17136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4" name="直接连接符 23">
                <a:extLst>
                  <a:ext uri="{FF2B5EF4-FFF2-40B4-BE49-F238E27FC236}">
                    <a16:creationId xmlns:a16="http://schemas.microsoft.com/office/drawing/2014/main" id="{A4E8BC9F-D64F-274C-B3F1-32A3D1C3B6D4}"/>
                  </a:ext>
                </a:extLst>
              </p:cNvPr>
              <p:cNvSpPr/>
              <p:nvPr/>
            </p:nvSpPr>
            <p:spPr>
              <a:xfrm flipH="1">
                <a:off x="8568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5" name="直接连接符 24">
                <a:extLst>
                  <a:ext uri="{FF2B5EF4-FFF2-40B4-BE49-F238E27FC236}">
                    <a16:creationId xmlns:a16="http://schemas.microsoft.com/office/drawing/2014/main" id="{6AE32200-20F2-A84A-A77B-D2F0CA7DA207}"/>
                  </a:ext>
                </a:extLst>
              </p:cNvPr>
              <p:cNvSpPr/>
              <p:nvPr/>
            </p:nvSpPr>
            <p:spPr>
              <a:xfrm flipH="1">
                <a:off x="-1" y="0"/>
                <a:ext cx="2"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6" name="直接连接符 25">
                <a:extLst>
                  <a:ext uri="{FF2B5EF4-FFF2-40B4-BE49-F238E27FC236}">
                    <a16:creationId xmlns:a16="http://schemas.microsoft.com/office/drawing/2014/main" id="{7581C163-4997-7840-AD6D-A9F8F232A410}"/>
                  </a:ext>
                </a:extLst>
              </p:cNvPr>
              <p:cNvSpPr/>
              <p:nvPr/>
            </p:nvSpPr>
            <p:spPr>
              <a:xfrm flipH="1">
                <a:off x="334159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7" name="直接连接符 26">
                <a:extLst>
                  <a:ext uri="{FF2B5EF4-FFF2-40B4-BE49-F238E27FC236}">
                    <a16:creationId xmlns:a16="http://schemas.microsoft.com/office/drawing/2014/main" id="{314CB526-6B5C-D34B-9F9A-F30A8B948DAA}"/>
                  </a:ext>
                </a:extLst>
              </p:cNvPr>
              <p:cNvSpPr/>
              <p:nvPr/>
            </p:nvSpPr>
            <p:spPr>
              <a:xfrm flipH="1">
                <a:off x="325592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8" name="直接连接符 27">
                <a:extLst>
                  <a:ext uri="{FF2B5EF4-FFF2-40B4-BE49-F238E27FC236}">
                    <a16:creationId xmlns:a16="http://schemas.microsoft.com/office/drawing/2014/main" id="{567818DF-CF4F-B64A-9B89-2BD092B3D1F5}"/>
                  </a:ext>
                </a:extLst>
              </p:cNvPr>
              <p:cNvSpPr/>
              <p:nvPr/>
            </p:nvSpPr>
            <p:spPr>
              <a:xfrm flipH="1">
                <a:off x="317023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29" name="直接连接符 28">
                <a:extLst>
                  <a:ext uri="{FF2B5EF4-FFF2-40B4-BE49-F238E27FC236}">
                    <a16:creationId xmlns:a16="http://schemas.microsoft.com/office/drawing/2014/main" id="{DCD77F6D-455F-0C4F-83A0-6D43F3032C90}"/>
                  </a:ext>
                </a:extLst>
              </p:cNvPr>
              <p:cNvSpPr/>
              <p:nvPr/>
            </p:nvSpPr>
            <p:spPr>
              <a:xfrm flipH="1">
                <a:off x="308455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0" name="直接连接符 29">
                <a:extLst>
                  <a:ext uri="{FF2B5EF4-FFF2-40B4-BE49-F238E27FC236}">
                    <a16:creationId xmlns:a16="http://schemas.microsoft.com/office/drawing/2014/main" id="{90AAC221-3B29-2147-A8E0-90E0BC9DD32C}"/>
                  </a:ext>
                </a:extLst>
              </p:cNvPr>
              <p:cNvSpPr/>
              <p:nvPr/>
            </p:nvSpPr>
            <p:spPr>
              <a:xfrm flipH="1">
                <a:off x="299887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1" name="直接连接符 30">
                <a:extLst>
                  <a:ext uri="{FF2B5EF4-FFF2-40B4-BE49-F238E27FC236}">
                    <a16:creationId xmlns:a16="http://schemas.microsoft.com/office/drawing/2014/main" id="{E426AC16-F6BC-E444-A2A1-F3E4E4CC8E82}"/>
                  </a:ext>
                </a:extLst>
              </p:cNvPr>
              <p:cNvSpPr/>
              <p:nvPr/>
            </p:nvSpPr>
            <p:spPr>
              <a:xfrm flipH="1">
                <a:off x="291319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2" name="直接连接符 31">
                <a:extLst>
                  <a:ext uri="{FF2B5EF4-FFF2-40B4-BE49-F238E27FC236}">
                    <a16:creationId xmlns:a16="http://schemas.microsoft.com/office/drawing/2014/main" id="{A198959A-E239-BC46-AEFC-E5333C5FC7D9}"/>
                  </a:ext>
                </a:extLst>
              </p:cNvPr>
              <p:cNvSpPr/>
              <p:nvPr/>
            </p:nvSpPr>
            <p:spPr>
              <a:xfrm flipH="1">
                <a:off x="282751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3" name="直接连接符 32">
                <a:extLst>
                  <a:ext uri="{FF2B5EF4-FFF2-40B4-BE49-F238E27FC236}">
                    <a16:creationId xmlns:a16="http://schemas.microsoft.com/office/drawing/2014/main" id="{5E53749E-B837-E841-BBFF-F8270EF5011B}"/>
                  </a:ext>
                </a:extLst>
              </p:cNvPr>
              <p:cNvSpPr/>
              <p:nvPr/>
            </p:nvSpPr>
            <p:spPr>
              <a:xfrm flipH="1">
                <a:off x="274182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4" name="直接连接符 33">
                <a:extLst>
                  <a:ext uri="{FF2B5EF4-FFF2-40B4-BE49-F238E27FC236}">
                    <a16:creationId xmlns:a16="http://schemas.microsoft.com/office/drawing/2014/main" id="{941F7104-D896-A241-84AF-1855058D3AED}"/>
                  </a:ext>
                </a:extLst>
              </p:cNvPr>
              <p:cNvSpPr/>
              <p:nvPr/>
            </p:nvSpPr>
            <p:spPr>
              <a:xfrm flipH="1">
                <a:off x="2656145"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5" name="直接连接符 34">
                <a:extLst>
                  <a:ext uri="{FF2B5EF4-FFF2-40B4-BE49-F238E27FC236}">
                    <a16:creationId xmlns:a16="http://schemas.microsoft.com/office/drawing/2014/main" id="{4A67C667-906F-FC41-AA1A-D9499C07D78F}"/>
                  </a:ext>
                </a:extLst>
              </p:cNvPr>
              <p:cNvSpPr/>
              <p:nvPr/>
            </p:nvSpPr>
            <p:spPr>
              <a:xfrm flipH="1">
                <a:off x="257046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6" name="直接连接符 35">
                <a:extLst>
                  <a:ext uri="{FF2B5EF4-FFF2-40B4-BE49-F238E27FC236}">
                    <a16:creationId xmlns:a16="http://schemas.microsoft.com/office/drawing/2014/main" id="{3667AF1F-E7D1-7D4E-B101-8EB791B1225D}"/>
                  </a:ext>
                </a:extLst>
              </p:cNvPr>
              <p:cNvSpPr/>
              <p:nvPr/>
            </p:nvSpPr>
            <p:spPr>
              <a:xfrm flipH="1">
                <a:off x="248478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7" name="直接连接符 36">
                <a:extLst>
                  <a:ext uri="{FF2B5EF4-FFF2-40B4-BE49-F238E27FC236}">
                    <a16:creationId xmlns:a16="http://schemas.microsoft.com/office/drawing/2014/main" id="{875F5A5E-3DCF-C54C-B788-27F6904825D2}"/>
                  </a:ext>
                </a:extLst>
              </p:cNvPr>
              <p:cNvSpPr/>
              <p:nvPr/>
            </p:nvSpPr>
            <p:spPr>
              <a:xfrm flipH="1">
                <a:off x="239909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8" name="直接连接符 37">
                <a:extLst>
                  <a:ext uri="{FF2B5EF4-FFF2-40B4-BE49-F238E27FC236}">
                    <a16:creationId xmlns:a16="http://schemas.microsoft.com/office/drawing/2014/main" id="{3DA512A6-B721-294B-978B-13DF33ABE261}"/>
                  </a:ext>
                </a:extLst>
              </p:cNvPr>
              <p:cNvSpPr/>
              <p:nvPr/>
            </p:nvSpPr>
            <p:spPr>
              <a:xfrm flipH="1">
                <a:off x="2313417"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39" name="直接连接符 38">
                <a:extLst>
                  <a:ext uri="{FF2B5EF4-FFF2-40B4-BE49-F238E27FC236}">
                    <a16:creationId xmlns:a16="http://schemas.microsoft.com/office/drawing/2014/main" id="{555E6E84-EA77-F843-87B5-67F77E0347DE}"/>
                  </a:ext>
                </a:extLst>
              </p:cNvPr>
              <p:cNvSpPr/>
              <p:nvPr/>
            </p:nvSpPr>
            <p:spPr>
              <a:xfrm flipH="1">
                <a:off x="2227735"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40" name="直接连接符 39">
                <a:extLst>
                  <a:ext uri="{FF2B5EF4-FFF2-40B4-BE49-F238E27FC236}">
                    <a16:creationId xmlns:a16="http://schemas.microsoft.com/office/drawing/2014/main" id="{BE4E5589-06C8-714E-91A5-1ACDBED00B7D}"/>
                  </a:ext>
                </a:extLst>
              </p:cNvPr>
              <p:cNvSpPr/>
              <p:nvPr/>
            </p:nvSpPr>
            <p:spPr>
              <a:xfrm flipH="1">
                <a:off x="214205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41" name="直接连接符 40">
                <a:extLst>
                  <a:ext uri="{FF2B5EF4-FFF2-40B4-BE49-F238E27FC236}">
                    <a16:creationId xmlns:a16="http://schemas.microsoft.com/office/drawing/2014/main" id="{D4CDAD4D-65BC-AF47-A138-1C8441F4E673}"/>
                  </a:ext>
                </a:extLst>
              </p:cNvPr>
              <p:cNvSpPr/>
              <p:nvPr/>
            </p:nvSpPr>
            <p:spPr>
              <a:xfrm flipH="1">
                <a:off x="205637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42" name="直接连接符 41">
                <a:extLst>
                  <a:ext uri="{FF2B5EF4-FFF2-40B4-BE49-F238E27FC236}">
                    <a16:creationId xmlns:a16="http://schemas.microsoft.com/office/drawing/2014/main" id="{9482DDDB-07A0-D94D-B737-FECB89A4062F}"/>
                  </a:ext>
                </a:extLst>
              </p:cNvPr>
              <p:cNvSpPr/>
              <p:nvPr/>
            </p:nvSpPr>
            <p:spPr>
              <a:xfrm flipH="1">
                <a:off x="197068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43" name="直接连接符 42">
                <a:extLst>
                  <a:ext uri="{FF2B5EF4-FFF2-40B4-BE49-F238E27FC236}">
                    <a16:creationId xmlns:a16="http://schemas.microsoft.com/office/drawing/2014/main" id="{2845886F-AB0F-6147-9A47-1B463444977E}"/>
                  </a:ext>
                </a:extLst>
              </p:cNvPr>
              <p:cNvSpPr/>
              <p:nvPr/>
            </p:nvSpPr>
            <p:spPr>
              <a:xfrm flipH="1">
                <a:off x="188500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44" name="直接连接符 43">
                <a:extLst>
                  <a:ext uri="{FF2B5EF4-FFF2-40B4-BE49-F238E27FC236}">
                    <a16:creationId xmlns:a16="http://schemas.microsoft.com/office/drawing/2014/main" id="{D6786102-0E21-BF48-BBDB-437D9450151D}"/>
                  </a:ext>
                </a:extLst>
              </p:cNvPr>
              <p:cNvSpPr/>
              <p:nvPr/>
            </p:nvSpPr>
            <p:spPr>
              <a:xfrm flipH="1">
                <a:off x="179932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45" name="直接连接符 44">
                <a:extLst>
                  <a:ext uri="{FF2B5EF4-FFF2-40B4-BE49-F238E27FC236}">
                    <a16:creationId xmlns:a16="http://schemas.microsoft.com/office/drawing/2014/main" id="{E324BCAF-A677-674B-AFD2-9AF0A07D3217}"/>
                  </a:ext>
                </a:extLst>
              </p:cNvPr>
              <p:cNvSpPr/>
              <p:nvPr/>
            </p:nvSpPr>
            <p:spPr>
              <a:xfrm flipH="1">
                <a:off x="171364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grpSp>
        <p:grpSp>
          <p:nvGrpSpPr>
            <p:cNvPr id="281" name="组合 333">
              <a:extLst>
                <a:ext uri="{FF2B5EF4-FFF2-40B4-BE49-F238E27FC236}">
                  <a16:creationId xmlns:a16="http://schemas.microsoft.com/office/drawing/2014/main" id="{B80DAB5C-32D1-6149-9860-66A9751B0C59}"/>
                </a:ext>
              </a:extLst>
            </p:cNvPr>
            <p:cNvGrpSpPr/>
            <p:nvPr/>
          </p:nvGrpSpPr>
          <p:grpSpPr>
            <a:xfrm>
              <a:off x="0" y="7391155"/>
              <a:ext cx="3341600" cy="6670245"/>
              <a:chOff x="0" y="0"/>
              <a:chExt cx="3341599" cy="6670244"/>
            </a:xfrm>
          </p:grpSpPr>
          <p:sp>
            <p:nvSpPr>
              <p:cNvPr id="282" name="直接连接符 334">
                <a:extLst>
                  <a:ext uri="{FF2B5EF4-FFF2-40B4-BE49-F238E27FC236}">
                    <a16:creationId xmlns:a16="http://schemas.microsoft.com/office/drawing/2014/main" id="{543F47C9-76D7-4B4B-8E68-82F093B337AA}"/>
                  </a:ext>
                </a:extLst>
              </p:cNvPr>
              <p:cNvSpPr/>
              <p:nvPr/>
            </p:nvSpPr>
            <p:spPr>
              <a:xfrm flipH="1">
                <a:off x="162796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3" name="直接连接符 335">
                <a:extLst>
                  <a:ext uri="{FF2B5EF4-FFF2-40B4-BE49-F238E27FC236}">
                    <a16:creationId xmlns:a16="http://schemas.microsoft.com/office/drawing/2014/main" id="{D0480376-B1DD-F44A-A5D9-0B0E8D0ED781}"/>
                  </a:ext>
                </a:extLst>
              </p:cNvPr>
              <p:cNvSpPr/>
              <p:nvPr/>
            </p:nvSpPr>
            <p:spPr>
              <a:xfrm flipH="1">
                <a:off x="154227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4" name="直接连接符 336">
                <a:extLst>
                  <a:ext uri="{FF2B5EF4-FFF2-40B4-BE49-F238E27FC236}">
                    <a16:creationId xmlns:a16="http://schemas.microsoft.com/office/drawing/2014/main" id="{17E7C19F-B32A-9049-850A-02312E775F1B}"/>
                  </a:ext>
                </a:extLst>
              </p:cNvPr>
              <p:cNvSpPr/>
              <p:nvPr/>
            </p:nvSpPr>
            <p:spPr>
              <a:xfrm flipH="1">
                <a:off x="145659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5" name="直接连接符 337">
                <a:extLst>
                  <a:ext uri="{FF2B5EF4-FFF2-40B4-BE49-F238E27FC236}">
                    <a16:creationId xmlns:a16="http://schemas.microsoft.com/office/drawing/2014/main" id="{5C6E9139-92E1-EA4E-BD20-877B3FB72715}"/>
                  </a:ext>
                </a:extLst>
              </p:cNvPr>
              <p:cNvSpPr/>
              <p:nvPr/>
            </p:nvSpPr>
            <p:spPr>
              <a:xfrm flipH="1">
                <a:off x="137091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6" name="直接连接符 338">
                <a:extLst>
                  <a:ext uri="{FF2B5EF4-FFF2-40B4-BE49-F238E27FC236}">
                    <a16:creationId xmlns:a16="http://schemas.microsoft.com/office/drawing/2014/main" id="{F0D458D8-8EBC-A24A-A36B-12FD6C29B31B}"/>
                  </a:ext>
                </a:extLst>
              </p:cNvPr>
              <p:cNvSpPr/>
              <p:nvPr/>
            </p:nvSpPr>
            <p:spPr>
              <a:xfrm flipH="1">
                <a:off x="128523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7" name="直接连接符 339">
                <a:extLst>
                  <a:ext uri="{FF2B5EF4-FFF2-40B4-BE49-F238E27FC236}">
                    <a16:creationId xmlns:a16="http://schemas.microsoft.com/office/drawing/2014/main" id="{687CDEFA-1C99-974C-8FE8-D3536C6FD20E}"/>
                  </a:ext>
                </a:extLst>
              </p:cNvPr>
              <p:cNvSpPr/>
              <p:nvPr/>
            </p:nvSpPr>
            <p:spPr>
              <a:xfrm flipH="1">
                <a:off x="119954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8" name="直接连接符 340">
                <a:extLst>
                  <a:ext uri="{FF2B5EF4-FFF2-40B4-BE49-F238E27FC236}">
                    <a16:creationId xmlns:a16="http://schemas.microsoft.com/office/drawing/2014/main" id="{8BA2098E-F70C-FF43-9E03-5C86C5B1817D}"/>
                  </a:ext>
                </a:extLst>
              </p:cNvPr>
              <p:cNvSpPr/>
              <p:nvPr/>
            </p:nvSpPr>
            <p:spPr>
              <a:xfrm flipH="1">
                <a:off x="1113867"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89" name="直接连接符 341">
                <a:extLst>
                  <a:ext uri="{FF2B5EF4-FFF2-40B4-BE49-F238E27FC236}">
                    <a16:creationId xmlns:a16="http://schemas.microsoft.com/office/drawing/2014/main" id="{CD1EA796-D821-944B-A855-38985431952C}"/>
                  </a:ext>
                </a:extLst>
              </p:cNvPr>
              <p:cNvSpPr/>
              <p:nvPr/>
            </p:nvSpPr>
            <p:spPr>
              <a:xfrm flipH="1">
                <a:off x="1028185"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290" name="直接连接符 342">
                <a:extLst>
                  <a:ext uri="{FF2B5EF4-FFF2-40B4-BE49-F238E27FC236}">
                    <a16:creationId xmlns:a16="http://schemas.microsoft.com/office/drawing/2014/main" id="{D9783A92-A57D-5A40-BA06-01EB67E396A7}"/>
                  </a:ext>
                </a:extLst>
              </p:cNvPr>
              <p:cNvSpPr/>
              <p:nvPr/>
            </p:nvSpPr>
            <p:spPr>
              <a:xfrm flipH="1">
                <a:off x="94250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31" name="直接连接符 343">
                <a:extLst>
                  <a:ext uri="{FF2B5EF4-FFF2-40B4-BE49-F238E27FC236}">
                    <a16:creationId xmlns:a16="http://schemas.microsoft.com/office/drawing/2014/main" id="{E6F9E3DE-3643-E040-97B5-A0962EBBDA13}"/>
                  </a:ext>
                </a:extLst>
              </p:cNvPr>
              <p:cNvSpPr/>
              <p:nvPr/>
            </p:nvSpPr>
            <p:spPr>
              <a:xfrm flipH="1">
                <a:off x="85682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76" name="直接连接符 344">
                <a:extLst>
                  <a:ext uri="{FF2B5EF4-FFF2-40B4-BE49-F238E27FC236}">
                    <a16:creationId xmlns:a16="http://schemas.microsoft.com/office/drawing/2014/main" id="{69B0FDC8-9642-3545-B7DB-B069A06563C7}"/>
                  </a:ext>
                </a:extLst>
              </p:cNvPr>
              <p:cNvSpPr/>
              <p:nvPr/>
            </p:nvSpPr>
            <p:spPr>
              <a:xfrm flipH="1">
                <a:off x="77113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77" name="直接连接符 345">
                <a:extLst>
                  <a:ext uri="{FF2B5EF4-FFF2-40B4-BE49-F238E27FC236}">
                    <a16:creationId xmlns:a16="http://schemas.microsoft.com/office/drawing/2014/main" id="{65255DB6-7337-F545-A7E5-C6A0B8CE3212}"/>
                  </a:ext>
                </a:extLst>
              </p:cNvPr>
              <p:cNvSpPr/>
              <p:nvPr/>
            </p:nvSpPr>
            <p:spPr>
              <a:xfrm flipH="1">
                <a:off x="685457"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78" name="直接连接符 346">
                <a:extLst>
                  <a:ext uri="{FF2B5EF4-FFF2-40B4-BE49-F238E27FC236}">
                    <a16:creationId xmlns:a16="http://schemas.microsoft.com/office/drawing/2014/main" id="{252ED86F-64FA-2644-BA91-59671A3ACECD}"/>
                  </a:ext>
                </a:extLst>
              </p:cNvPr>
              <p:cNvSpPr/>
              <p:nvPr/>
            </p:nvSpPr>
            <p:spPr>
              <a:xfrm flipH="1">
                <a:off x="599775"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79" name="直接连接符 347">
                <a:extLst>
                  <a:ext uri="{FF2B5EF4-FFF2-40B4-BE49-F238E27FC236}">
                    <a16:creationId xmlns:a16="http://schemas.microsoft.com/office/drawing/2014/main" id="{FE6FC477-C5B9-A04D-B2AD-BB72A7CF7A2C}"/>
                  </a:ext>
                </a:extLst>
              </p:cNvPr>
              <p:cNvSpPr/>
              <p:nvPr/>
            </p:nvSpPr>
            <p:spPr>
              <a:xfrm flipH="1">
                <a:off x="51409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0" name="直接连接符 348">
                <a:extLst>
                  <a:ext uri="{FF2B5EF4-FFF2-40B4-BE49-F238E27FC236}">
                    <a16:creationId xmlns:a16="http://schemas.microsoft.com/office/drawing/2014/main" id="{1129E1B9-275A-2E4A-B84A-7245CC67AFC8}"/>
                  </a:ext>
                </a:extLst>
              </p:cNvPr>
              <p:cNvSpPr/>
              <p:nvPr/>
            </p:nvSpPr>
            <p:spPr>
              <a:xfrm flipH="1">
                <a:off x="42841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1" name="直接连接符 349">
                <a:extLst>
                  <a:ext uri="{FF2B5EF4-FFF2-40B4-BE49-F238E27FC236}">
                    <a16:creationId xmlns:a16="http://schemas.microsoft.com/office/drawing/2014/main" id="{9A0CF203-1B89-1040-BAA6-A93EE075B48B}"/>
                  </a:ext>
                </a:extLst>
              </p:cNvPr>
              <p:cNvSpPr/>
              <p:nvPr/>
            </p:nvSpPr>
            <p:spPr>
              <a:xfrm flipH="1">
                <a:off x="34272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2" name="直接连接符 350">
                <a:extLst>
                  <a:ext uri="{FF2B5EF4-FFF2-40B4-BE49-F238E27FC236}">
                    <a16:creationId xmlns:a16="http://schemas.microsoft.com/office/drawing/2014/main" id="{AEBBD451-9643-104B-8960-254B1DE4FED9}"/>
                  </a:ext>
                </a:extLst>
              </p:cNvPr>
              <p:cNvSpPr/>
              <p:nvPr/>
            </p:nvSpPr>
            <p:spPr>
              <a:xfrm flipH="1">
                <a:off x="25704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3" name="直接连接符 351">
                <a:extLst>
                  <a:ext uri="{FF2B5EF4-FFF2-40B4-BE49-F238E27FC236}">
                    <a16:creationId xmlns:a16="http://schemas.microsoft.com/office/drawing/2014/main" id="{03513B0A-EE77-3441-A6B2-2FE716295FE4}"/>
                  </a:ext>
                </a:extLst>
              </p:cNvPr>
              <p:cNvSpPr/>
              <p:nvPr/>
            </p:nvSpPr>
            <p:spPr>
              <a:xfrm flipH="1">
                <a:off x="17136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4" name="直接连接符 352">
                <a:extLst>
                  <a:ext uri="{FF2B5EF4-FFF2-40B4-BE49-F238E27FC236}">
                    <a16:creationId xmlns:a16="http://schemas.microsoft.com/office/drawing/2014/main" id="{715B73EB-7921-CE47-87B9-F43E2C899477}"/>
                  </a:ext>
                </a:extLst>
              </p:cNvPr>
              <p:cNvSpPr/>
              <p:nvPr/>
            </p:nvSpPr>
            <p:spPr>
              <a:xfrm flipH="1">
                <a:off x="8568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5" name="直接连接符 353">
                <a:extLst>
                  <a:ext uri="{FF2B5EF4-FFF2-40B4-BE49-F238E27FC236}">
                    <a16:creationId xmlns:a16="http://schemas.microsoft.com/office/drawing/2014/main" id="{9B4A523C-557C-6346-9D21-7D1E7E4132B7}"/>
                  </a:ext>
                </a:extLst>
              </p:cNvPr>
              <p:cNvSpPr/>
              <p:nvPr/>
            </p:nvSpPr>
            <p:spPr>
              <a:xfrm flipH="1">
                <a:off x="-1" y="0"/>
                <a:ext cx="2"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6" name="直接连接符 354">
                <a:extLst>
                  <a:ext uri="{FF2B5EF4-FFF2-40B4-BE49-F238E27FC236}">
                    <a16:creationId xmlns:a16="http://schemas.microsoft.com/office/drawing/2014/main" id="{C630CFD5-A882-FE4F-8060-94C3AE873756}"/>
                  </a:ext>
                </a:extLst>
              </p:cNvPr>
              <p:cNvSpPr/>
              <p:nvPr/>
            </p:nvSpPr>
            <p:spPr>
              <a:xfrm flipH="1">
                <a:off x="334159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7" name="直接连接符 355">
                <a:extLst>
                  <a:ext uri="{FF2B5EF4-FFF2-40B4-BE49-F238E27FC236}">
                    <a16:creationId xmlns:a16="http://schemas.microsoft.com/office/drawing/2014/main" id="{9108E8E0-9838-2E4F-B0BD-92818CDD036D}"/>
                  </a:ext>
                </a:extLst>
              </p:cNvPr>
              <p:cNvSpPr/>
              <p:nvPr/>
            </p:nvSpPr>
            <p:spPr>
              <a:xfrm flipH="1">
                <a:off x="325592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8" name="直接连接符 356">
                <a:extLst>
                  <a:ext uri="{FF2B5EF4-FFF2-40B4-BE49-F238E27FC236}">
                    <a16:creationId xmlns:a16="http://schemas.microsoft.com/office/drawing/2014/main" id="{6FF82920-9B31-A042-BEA9-C7E4F6AA8363}"/>
                  </a:ext>
                </a:extLst>
              </p:cNvPr>
              <p:cNvSpPr/>
              <p:nvPr/>
            </p:nvSpPr>
            <p:spPr>
              <a:xfrm flipH="1">
                <a:off x="317023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89" name="直接连接符 357">
                <a:extLst>
                  <a:ext uri="{FF2B5EF4-FFF2-40B4-BE49-F238E27FC236}">
                    <a16:creationId xmlns:a16="http://schemas.microsoft.com/office/drawing/2014/main" id="{C0E0FEBC-51AA-DC48-B73F-46627514EC40}"/>
                  </a:ext>
                </a:extLst>
              </p:cNvPr>
              <p:cNvSpPr/>
              <p:nvPr/>
            </p:nvSpPr>
            <p:spPr>
              <a:xfrm flipH="1">
                <a:off x="308455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0" name="直接连接符 358">
                <a:extLst>
                  <a:ext uri="{FF2B5EF4-FFF2-40B4-BE49-F238E27FC236}">
                    <a16:creationId xmlns:a16="http://schemas.microsoft.com/office/drawing/2014/main" id="{D02C449D-C9C5-DB44-96EE-D85F8A74E6FE}"/>
                  </a:ext>
                </a:extLst>
              </p:cNvPr>
              <p:cNvSpPr/>
              <p:nvPr/>
            </p:nvSpPr>
            <p:spPr>
              <a:xfrm flipH="1">
                <a:off x="299887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1" name="直接连接符 359">
                <a:extLst>
                  <a:ext uri="{FF2B5EF4-FFF2-40B4-BE49-F238E27FC236}">
                    <a16:creationId xmlns:a16="http://schemas.microsoft.com/office/drawing/2014/main" id="{37E592F4-FA86-6B46-AE04-037F4E3E2893}"/>
                  </a:ext>
                </a:extLst>
              </p:cNvPr>
              <p:cNvSpPr/>
              <p:nvPr/>
            </p:nvSpPr>
            <p:spPr>
              <a:xfrm flipH="1">
                <a:off x="291319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2" name="直接连接符 360">
                <a:extLst>
                  <a:ext uri="{FF2B5EF4-FFF2-40B4-BE49-F238E27FC236}">
                    <a16:creationId xmlns:a16="http://schemas.microsoft.com/office/drawing/2014/main" id="{0766CE9B-2A21-D447-86F7-D61F0B12EFBF}"/>
                  </a:ext>
                </a:extLst>
              </p:cNvPr>
              <p:cNvSpPr/>
              <p:nvPr/>
            </p:nvSpPr>
            <p:spPr>
              <a:xfrm flipH="1">
                <a:off x="2827510"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3" name="直接连接符 361">
                <a:extLst>
                  <a:ext uri="{FF2B5EF4-FFF2-40B4-BE49-F238E27FC236}">
                    <a16:creationId xmlns:a16="http://schemas.microsoft.com/office/drawing/2014/main" id="{F000369C-F2C4-EA49-A8DC-7AF7293B3CC8}"/>
                  </a:ext>
                </a:extLst>
              </p:cNvPr>
              <p:cNvSpPr/>
              <p:nvPr/>
            </p:nvSpPr>
            <p:spPr>
              <a:xfrm flipH="1">
                <a:off x="2741828"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4" name="直接连接符 362">
                <a:extLst>
                  <a:ext uri="{FF2B5EF4-FFF2-40B4-BE49-F238E27FC236}">
                    <a16:creationId xmlns:a16="http://schemas.microsoft.com/office/drawing/2014/main" id="{9BE15ADD-F99D-3644-AD85-3B7630E4FE69}"/>
                  </a:ext>
                </a:extLst>
              </p:cNvPr>
              <p:cNvSpPr/>
              <p:nvPr/>
            </p:nvSpPr>
            <p:spPr>
              <a:xfrm flipH="1">
                <a:off x="265614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5" name="直接连接符 363">
                <a:extLst>
                  <a:ext uri="{FF2B5EF4-FFF2-40B4-BE49-F238E27FC236}">
                    <a16:creationId xmlns:a16="http://schemas.microsoft.com/office/drawing/2014/main" id="{D7FCF3BA-9ED5-FB40-B460-BA79197EEB53}"/>
                  </a:ext>
                </a:extLst>
              </p:cNvPr>
              <p:cNvSpPr/>
              <p:nvPr/>
            </p:nvSpPr>
            <p:spPr>
              <a:xfrm flipH="1">
                <a:off x="257046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6" name="直接连接符 364">
                <a:extLst>
                  <a:ext uri="{FF2B5EF4-FFF2-40B4-BE49-F238E27FC236}">
                    <a16:creationId xmlns:a16="http://schemas.microsoft.com/office/drawing/2014/main" id="{7A707797-8373-A14D-87AE-C0F36DEB5564}"/>
                  </a:ext>
                </a:extLst>
              </p:cNvPr>
              <p:cNvSpPr/>
              <p:nvPr/>
            </p:nvSpPr>
            <p:spPr>
              <a:xfrm flipH="1">
                <a:off x="248478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7" name="直接连接符 365">
                <a:extLst>
                  <a:ext uri="{FF2B5EF4-FFF2-40B4-BE49-F238E27FC236}">
                    <a16:creationId xmlns:a16="http://schemas.microsoft.com/office/drawing/2014/main" id="{2F804C8D-8A35-5344-8484-CECE7650C067}"/>
                  </a:ext>
                </a:extLst>
              </p:cNvPr>
              <p:cNvSpPr/>
              <p:nvPr/>
            </p:nvSpPr>
            <p:spPr>
              <a:xfrm flipH="1">
                <a:off x="2399099"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8" name="直接连接符 366">
                <a:extLst>
                  <a:ext uri="{FF2B5EF4-FFF2-40B4-BE49-F238E27FC236}">
                    <a16:creationId xmlns:a16="http://schemas.microsoft.com/office/drawing/2014/main" id="{92E821FD-389C-6947-BEED-4851CAB8EEEA}"/>
                  </a:ext>
                </a:extLst>
              </p:cNvPr>
              <p:cNvSpPr/>
              <p:nvPr/>
            </p:nvSpPr>
            <p:spPr>
              <a:xfrm flipH="1">
                <a:off x="2313417"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399" name="直接连接符 367">
                <a:extLst>
                  <a:ext uri="{FF2B5EF4-FFF2-40B4-BE49-F238E27FC236}">
                    <a16:creationId xmlns:a16="http://schemas.microsoft.com/office/drawing/2014/main" id="{282129A3-9D35-F24B-8EF1-E17FC87B3BC9}"/>
                  </a:ext>
                </a:extLst>
              </p:cNvPr>
              <p:cNvSpPr/>
              <p:nvPr/>
            </p:nvSpPr>
            <p:spPr>
              <a:xfrm flipH="1">
                <a:off x="2227735"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0" name="直接连接符 368">
                <a:extLst>
                  <a:ext uri="{FF2B5EF4-FFF2-40B4-BE49-F238E27FC236}">
                    <a16:creationId xmlns:a16="http://schemas.microsoft.com/office/drawing/2014/main" id="{13336B2E-78CF-6F44-AEE6-99BF4C7E84BF}"/>
                  </a:ext>
                </a:extLst>
              </p:cNvPr>
              <p:cNvSpPr/>
              <p:nvPr/>
            </p:nvSpPr>
            <p:spPr>
              <a:xfrm flipH="1">
                <a:off x="2142053"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1" name="直接连接符 369">
                <a:extLst>
                  <a:ext uri="{FF2B5EF4-FFF2-40B4-BE49-F238E27FC236}">
                    <a16:creationId xmlns:a16="http://schemas.microsoft.com/office/drawing/2014/main" id="{D91CCA69-5980-BB40-9305-5C3011906C5F}"/>
                  </a:ext>
                </a:extLst>
              </p:cNvPr>
              <p:cNvSpPr/>
              <p:nvPr/>
            </p:nvSpPr>
            <p:spPr>
              <a:xfrm flipH="1">
                <a:off x="2056371"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2" name="直接连接符 370">
                <a:extLst>
                  <a:ext uri="{FF2B5EF4-FFF2-40B4-BE49-F238E27FC236}">
                    <a16:creationId xmlns:a16="http://schemas.microsoft.com/office/drawing/2014/main" id="{74C89179-3319-3A41-A55A-A46E75130984}"/>
                  </a:ext>
                </a:extLst>
              </p:cNvPr>
              <p:cNvSpPr/>
              <p:nvPr/>
            </p:nvSpPr>
            <p:spPr>
              <a:xfrm flipH="1">
                <a:off x="1970689" y="0"/>
                <a:ext cx="1" cy="6670244"/>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3" name="直接连接符 371">
                <a:extLst>
                  <a:ext uri="{FF2B5EF4-FFF2-40B4-BE49-F238E27FC236}">
                    <a16:creationId xmlns:a16="http://schemas.microsoft.com/office/drawing/2014/main" id="{212F5137-1D0D-D841-9A27-9D8AF8934FA8}"/>
                  </a:ext>
                </a:extLst>
              </p:cNvPr>
              <p:cNvSpPr/>
              <p:nvPr/>
            </p:nvSpPr>
            <p:spPr>
              <a:xfrm flipH="1">
                <a:off x="1885006"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4" name="直接连接符 372">
                <a:extLst>
                  <a:ext uri="{FF2B5EF4-FFF2-40B4-BE49-F238E27FC236}">
                    <a16:creationId xmlns:a16="http://schemas.microsoft.com/office/drawing/2014/main" id="{519B3421-428C-C64A-89D0-49228DE9247A}"/>
                  </a:ext>
                </a:extLst>
              </p:cNvPr>
              <p:cNvSpPr/>
              <p:nvPr/>
            </p:nvSpPr>
            <p:spPr>
              <a:xfrm flipH="1">
                <a:off x="1799324"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sp>
            <p:nvSpPr>
              <p:cNvPr id="405" name="直接连接符 373">
                <a:extLst>
                  <a:ext uri="{FF2B5EF4-FFF2-40B4-BE49-F238E27FC236}">
                    <a16:creationId xmlns:a16="http://schemas.microsoft.com/office/drawing/2014/main" id="{246291C7-3AF5-6A4A-8D27-04F0E7A9B5B9}"/>
                  </a:ext>
                </a:extLst>
              </p:cNvPr>
              <p:cNvSpPr/>
              <p:nvPr/>
            </p:nvSpPr>
            <p:spPr>
              <a:xfrm flipH="1">
                <a:off x="1713642" y="0"/>
                <a:ext cx="1" cy="6670245"/>
              </a:xfrm>
              <a:prstGeom prst="line">
                <a:avLst/>
              </a:prstGeom>
              <a:noFill/>
              <a:ln w="19050" cap="flat">
                <a:solidFill>
                  <a:srgbClr val="FFFFFF">
                    <a:alpha val="0"/>
                  </a:srgbClr>
                </a:solidFill>
                <a:prstDash val="solid"/>
                <a:miter lim="800000"/>
              </a:ln>
              <a:effectLst/>
            </p:spPr>
            <p:txBody>
              <a:bodyPr wrap="square" lIns="45719" tIns="45719" rIns="45719" bIns="45719" numCol="1" anchor="t">
                <a:noAutofit/>
              </a:bodyPr>
              <a:lstStyle/>
              <a:p>
                <a:endParaRPr/>
              </a:p>
            </p:txBody>
          </p:sp>
        </p:grpSp>
      </p:grpSp>
      <p:pic>
        <p:nvPicPr>
          <p:cNvPr id="446" name="图片 331" descr="图片 331">
            <a:extLst>
              <a:ext uri="{FF2B5EF4-FFF2-40B4-BE49-F238E27FC236}">
                <a16:creationId xmlns:a16="http://schemas.microsoft.com/office/drawing/2014/main" id="{08DE1092-199F-F844-8466-AC22A82603A4}"/>
              </a:ext>
            </a:extLst>
          </p:cNvPr>
          <p:cNvPicPr>
            <a:picLocks noChangeAspect="1"/>
          </p:cNvPicPr>
          <p:nvPr/>
        </p:nvPicPr>
        <p:blipFill>
          <a:blip r:embed="rId4"/>
          <a:stretch>
            <a:fillRect/>
          </a:stretch>
        </p:blipFill>
        <p:spPr>
          <a:xfrm>
            <a:off x="481960" y="1192637"/>
            <a:ext cx="3942889" cy="3852037"/>
          </a:xfrm>
          <a:prstGeom prst="rect">
            <a:avLst/>
          </a:prstGeom>
          <a:ln w="12700">
            <a:miter lim="400000"/>
          </a:ln>
          <a:effectLst>
            <a:outerShdw blurRad="215900" dist="114300" dir="14820000" rotWithShape="0">
              <a:srgbClr val="000000">
                <a:alpha val="11000"/>
              </a:srgbClr>
            </a:outerShdw>
          </a:effectLst>
        </p:spPr>
      </p:pic>
    </p:spTree>
    <p:extLst>
      <p:ext uri="{BB962C8B-B14F-4D97-AF65-F5344CB8AC3E}">
        <p14:creationId xmlns:p14="http://schemas.microsoft.com/office/powerpoint/2010/main" val="47100030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接口化与泛型设计</a:t>
            </a:r>
            <a:r>
              <a:rPr kumimoji="0" lang="en-US" altLang="zh-CN"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a:t>
            </a: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运行时泛型</a:t>
            </a:r>
          </a:p>
        </p:txBody>
      </p:sp>
      <p:pic>
        <p:nvPicPr>
          <p:cNvPr id="7" name="Picture 2">
            <a:extLst>
              <a:ext uri="{FF2B5EF4-FFF2-40B4-BE49-F238E27FC236}">
                <a16:creationId xmlns:a16="http://schemas.microsoft.com/office/drawing/2014/main" id="{CB15BCAB-FD14-9540-8A03-1D72318F0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4" y="1524129"/>
            <a:ext cx="8312727" cy="465209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0441F078-5899-FD4B-92D1-E61D2E038B43}"/>
              </a:ext>
            </a:extLst>
          </p:cNvPr>
          <p:cNvPicPr>
            <a:picLocks noChangeAspect="1"/>
          </p:cNvPicPr>
          <p:nvPr/>
        </p:nvPicPr>
        <p:blipFill>
          <a:blip r:embed="rId4"/>
          <a:stretch>
            <a:fillRect/>
          </a:stretch>
        </p:blipFill>
        <p:spPr>
          <a:xfrm>
            <a:off x="9085119" y="1479687"/>
            <a:ext cx="2885209" cy="4714854"/>
          </a:xfrm>
          <a:prstGeom prst="rect">
            <a:avLst/>
          </a:prstGeom>
        </p:spPr>
      </p:pic>
      <p:sp>
        <p:nvSpPr>
          <p:cNvPr id="9" name="文本框 8">
            <a:extLst>
              <a:ext uri="{FF2B5EF4-FFF2-40B4-BE49-F238E27FC236}">
                <a16:creationId xmlns:a16="http://schemas.microsoft.com/office/drawing/2014/main" id="{F7EB4ECC-B4FE-0642-B28B-7043A05A2E64}"/>
              </a:ext>
            </a:extLst>
          </p:cNvPr>
          <p:cNvSpPr txBox="1"/>
          <p:nvPr/>
        </p:nvSpPr>
        <p:spPr>
          <a:xfrm>
            <a:off x="8739051" y="1141133"/>
            <a:ext cx="3467616" cy="338554"/>
          </a:xfrm>
          <a:prstGeom prst="rect">
            <a:avLst/>
          </a:prstGeom>
          <a:noFill/>
        </p:spPr>
        <p:txBody>
          <a:bodyPr wrap="none" rtlCol="0">
            <a:spAutoFit/>
          </a:bodyPr>
          <a:lstStyle/>
          <a:p>
            <a:r>
              <a:rPr kumimoji="1" lang="zh-CN" altLang="en-US" sz="1600" dirty="0">
                <a:latin typeface="Microsoft YaHei" panose="020B0503020204020204" pitchFamily="34" charset="-122"/>
                <a:ea typeface="Microsoft YaHei" panose="020B0503020204020204" pitchFamily="34" charset="-122"/>
              </a:rPr>
              <a:t>框架目前有这些组件内置支持了泛型</a:t>
            </a:r>
          </a:p>
        </p:txBody>
      </p:sp>
      <p:sp>
        <p:nvSpPr>
          <p:cNvPr id="4" name="矩形 3">
            <a:extLst>
              <a:ext uri="{FF2B5EF4-FFF2-40B4-BE49-F238E27FC236}">
                <a16:creationId xmlns:a16="http://schemas.microsoft.com/office/drawing/2014/main" id="{E412379A-6A57-3247-80AD-2AEFDEBD2B98}"/>
              </a:ext>
            </a:extLst>
          </p:cNvPr>
          <p:cNvSpPr/>
          <p:nvPr/>
        </p:nvSpPr>
        <p:spPr>
          <a:xfrm>
            <a:off x="135654" y="740991"/>
            <a:ext cx="8603397" cy="787460"/>
          </a:xfrm>
          <a:prstGeom prst="rect">
            <a:avLst/>
          </a:prstGeom>
        </p:spPr>
        <p:txBody>
          <a:bodyPr wrap="square">
            <a:spAutoFit/>
          </a:bodyPr>
          <a:lstStyle/>
          <a:p>
            <a:pPr>
              <a:lnSpc>
                <a:spcPct val="150000"/>
              </a:lnSpc>
            </a:pPr>
            <a:r>
              <a:rPr lang="en" altLang="zh-CN" sz="1600" dirty="0" err="1">
                <a:solidFill>
                  <a:schemeClr val="tx1">
                    <a:lumMod val="85000"/>
                    <a:lumOff val="15000"/>
                  </a:schemeClr>
                </a:solidFill>
                <a:latin typeface="Microsoft YaHei" panose="020B0503020204020204" pitchFamily="34" charset="-122"/>
                <a:ea typeface="Microsoft YaHei" panose="020B0503020204020204" pitchFamily="34" charset="-122"/>
              </a:rPr>
              <a:t>gvar</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是一种</a:t>
            </a:r>
            <a:r>
              <a:rPr lang="zh-CN" altLang="en-US" sz="1600" b="1" dirty="0">
                <a:solidFill>
                  <a:schemeClr val="tx1">
                    <a:lumMod val="85000"/>
                    <a:lumOff val="15000"/>
                  </a:schemeClr>
                </a:solidFill>
                <a:latin typeface="Microsoft YaHei" panose="020B0503020204020204" pitchFamily="34" charset="-122"/>
                <a:ea typeface="Microsoft YaHei" panose="020B0503020204020204" pitchFamily="34" charset="-122"/>
              </a:rPr>
              <a:t>运行时泛型</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实现，以较小的运行时开销提高开发便捷性以及研发效率，支持各种内置的数据类型转换，并且该类型支持并发安全开关。</a:t>
            </a:r>
            <a:endPar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834358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接口化与泛型设计</a:t>
            </a:r>
            <a:r>
              <a:rPr kumimoji="0" lang="en-US" altLang="zh-CN"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a:t>
            </a: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泛型使用示例</a:t>
            </a:r>
          </a:p>
        </p:txBody>
      </p:sp>
      <p:pic>
        <p:nvPicPr>
          <p:cNvPr id="3" name="图片 2">
            <a:extLst>
              <a:ext uri="{FF2B5EF4-FFF2-40B4-BE49-F238E27FC236}">
                <a16:creationId xmlns:a16="http://schemas.microsoft.com/office/drawing/2014/main" id="{5BE08CC2-51D3-104D-B7FF-CE763F34DEF0}"/>
              </a:ext>
            </a:extLst>
          </p:cNvPr>
          <p:cNvPicPr>
            <a:picLocks noChangeAspect="1"/>
          </p:cNvPicPr>
          <p:nvPr/>
        </p:nvPicPr>
        <p:blipFill>
          <a:blip r:embed="rId3"/>
          <a:stretch>
            <a:fillRect/>
          </a:stretch>
        </p:blipFill>
        <p:spPr>
          <a:xfrm>
            <a:off x="182424" y="911802"/>
            <a:ext cx="5913575" cy="5255331"/>
          </a:xfrm>
          <a:prstGeom prst="rect">
            <a:avLst/>
          </a:prstGeom>
        </p:spPr>
      </p:pic>
      <p:pic>
        <p:nvPicPr>
          <p:cNvPr id="5" name="图片 4">
            <a:extLst>
              <a:ext uri="{FF2B5EF4-FFF2-40B4-BE49-F238E27FC236}">
                <a16:creationId xmlns:a16="http://schemas.microsoft.com/office/drawing/2014/main" id="{87FF9081-AE73-BB4A-AF19-98DBF792EA28}"/>
              </a:ext>
            </a:extLst>
          </p:cNvPr>
          <p:cNvPicPr>
            <a:picLocks noChangeAspect="1"/>
          </p:cNvPicPr>
          <p:nvPr/>
        </p:nvPicPr>
        <p:blipFill>
          <a:blip r:embed="rId4"/>
          <a:stretch>
            <a:fillRect/>
          </a:stretch>
        </p:blipFill>
        <p:spPr>
          <a:xfrm>
            <a:off x="6569821" y="911802"/>
            <a:ext cx="5321734" cy="5255331"/>
          </a:xfrm>
          <a:prstGeom prst="rect">
            <a:avLst/>
          </a:prstGeom>
        </p:spPr>
      </p:pic>
    </p:spTree>
    <p:extLst>
      <p:ext uri="{BB962C8B-B14F-4D97-AF65-F5344CB8AC3E}">
        <p14:creationId xmlns:p14="http://schemas.microsoft.com/office/powerpoint/2010/main" val="31252709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914401" y="2851648"/>
            <a:ext cx="5368834"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rPr>
              <a:t>工程开发设计</a:t>
            </a:r>
            <a:endParaRPr kumimoji="0" 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sp>
        <p:nvSpPr>
          <p:cNvPr id="3" name="Google Shape;185;p19">
            <a:extLst>
              <a:ext uri="{FF2B5EF4-FFF2-40B4-BE49-F238E27FC236}">
                <a16:creationId xmlns:a16="http://schemas.microsoft.com/office/drawing/2014/main" id="{37446C5A-708A-481A-BEAE-03D8CC1B2399}"/>
              </a:ext>
            </a:extLst>
          </p:cNvPr>
          <p:cNvSpPr txBox="1">
            <a:spLocks/>
          </p:cNvSpPr>
          <p:nvPr/>
        </p:nvSpPr>
        <p:spPr>
          <a:xfrm>
            <a:off x="2771610" y="1760697"/>
            <a:ext cx="3909900" cy="513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800" b="0" i="0" u="none" strike="noStrike" cap="none">
                <a:solidFill>
                  <a:srgbClr val="FFFF00"/>
                </a:solidFill>
                <a:latin typeface="Roboto"/>
                <a:ea typeface="Roboto"/>
                <a:cs typeface="Roboto"/>
                <a:sym typeface="Roboto"/>
              </a:defRPr>
            </a:lvl1pPr>
            <a:lvl2pPr marR="0" lvl="1"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Roboto"/>
            </a:endParaRPr>
          </a:p>
        </p:txBody>
      </p:sp>
      <p:sp>
        <p:nvSpPr>
          <p:cNvPr id="4" name="文本框 3">
            <a:extLst>
              <a:ext uri="{FF2B5EF4-FFF2-40B4-BE49-F238E27FC236}">
                <a16:creationId xmlns:a16="http://schemas.microsoft.com/office/drawing/2014/main" id="{BE2B84CE-ECB1-7846-A483-E1F367837FAB}"/>
              </a:ext>
            </a:extLst>
          </p:cNvPr>
          <p:cNvSpPr txBox="1"/>
          <p:nvPr/>
        </p:nvSpPr>
        <p:spPr>
          <a:xfrm>
            <a:off x="6571720" y="1579678"/>
            <a:ext cx="4401080" cy="36986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代码分层设计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工程目录设计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对象封装设计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结构化编程设计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en-US" altLang="zh-CN" sz="3200" dirty="0">
                <a:solidFill>
                  <a:schemeClr val="bg1"/>
                </a:solidFill>
                <a:latin typeface="Microsoft YaHei" panose="020B0503020204020204" pitchFamily="34" charset="-122"/>
                <a:ea typeface="Microsoft YaHei" panose="020B0503020204020204" pitchFamily="34" charset="-122"/>
              </a:rPr>
              <a:t>DAO</a:t>
            </a:r>
            <a:r>
              <a:rPr kumimoji="1" lang="zh-CN" altLang="en-US" sz="3200" dirty="0">
                <a:solidFill>
                  <a:schemeClr val="bg1"/>
                </a:solidFill>
                <a:latin typeface="Microsoft YaHei" panose="020B0503020204020204" pitchFamily="34" charset="-122"/>
                <a:ea typeface="Microsoft YaHei" panose="020B0503020204020204" pitchFamily="34" charset="-122"/>
              </a:rPr>
              <a:t>对象封装设计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251441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代码分层设计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经典</a:t>
            </a:r>
            <a:r>
              <a:rPr lang="en-US" altLang="zh-CN" sz="3200" dirty="0">
                <a:solidFill>
                  <a:srgbClr val="F38521"/>
                </a:solidFill>
                <a:latin typeface="Microsoft YaHei" panose="020B0503020204020204" pitchFamily="34" charset="-122"/>
                <a:ea typeface="Microsoft YaHei" panose="020B0503020204020204" pitchFamily="34" charset="-122"/>
              </a:rPr>
              <a:t>MVC</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5" name="Picture 2" descr="MVC设计模式">
            <a:extLst>
              <a:ext uri="{FF2B5EF4-FFF2-40B4-BE49-F238E27FC236}">
                <a16:creationId xmlns:a16="http://schemas.microsoft.com/office/drawing/2014/main" id="{71ADDB0E-E06C-8647-9659-3FFC9B49D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80" y="1430696"/>
            <a:ext cx="4229023" cy="349599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DF8DFE68-4903-0C44-9242-AC5F32E0FFE3}"/>
              </a:ext>
            </a:extLst>
          </p:cNvPr>
          <p:cNvSpPr/>
          <p:nvPr/>
        </p:nvSpPr>
        <p:spPr>
          <a:xfrm>
            <a:off x="5015084" y="1220550"/>
            <a:ext cx="6859236" cy="4752391"/>
          </a:xfrm>
          <a:prstGeom prst="rect">
            <a:avLst/>
          </a:prstGeom>
        </p:spPr>
        <p:txBody>
          <a:bodyPr wrap="square">
            <a:spAutoFit/>
          </a:bodyPr>
          <a:lstStyle/>
          <a:p>
            <a:pPr>
              <a:lnSpc>
                <a:spcPct val="150000"/>
              </a:lnSpc>
            </a:pPr>
            <a:r>
              <a:rPr lang="zh-CN" altLang="en-US" sz="2400">
                <a:latin typeface="Microsoft YaHei" panose="020B0503020204020204" pitchFamily="34" charset="-122"/>
                <a:ea typeface="Microsoft YaHei" panose="020B0503020204020204" pitchFamily="34" charset="-122"/>
              </a:rPr>
              <a:t>痛点：</a:t>
            </a:r>
            <a:endParaRPr lang="en-US" altLang="zh-CN" sz="240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a:latin typeface="Microsoft YaHei" panose="020B0503020204020204" pitchFamily="34" charset="-122"/>
                <a:ea typeface="Microsoft YaHei" panose="020B0503020204020204" pitchFamily="34" charset="-122"/>
              </a:rPr>
              <a:t>视图展示与数据操作方式的进一步剥离，特别是移动端的发展，前端</a:t>
            </a:r>
            <a:r>
              <a:rPr lang="en" altLang="zh-CN">
                <a:latin typeface="Microsoft YaHei" panose="020B0503020204020204" pitchFamily="34" charset="-122"/>
                <a:ea typeface="Microsoft YaHei" panose="020B0503020204020204" pitchFamily="34" charset="-122"/>
              </a:rPr>
              <a:t>MVVM</a:t>
            </a:r>
            <a:r>
              <a:rPr lang="zh-CN" altLang="en-US">
                <a:latin typeface="Microsoft YaHei" panose="020B0503020204020204" pitchFamily="34" charset="-122"/>
                <a:ea typeface="Microsoft YaHei" panose="020B0503020204020204" pitchFamily="34" charset="-122"/>
              </a:rPr>
              <a:t>框架的发展，我们大多数场景下已不再需要服务端渲染</a:t>
            </a:r>
            <a:r>
              <a:rPr lang="en" altLang="zh-CN">
                <a:latin typeface="Microsoft YaHei" panose="020B0503020204020204" pitchFamily="34" charset="-122"/>
                <a:ea typeface="Microsoft YaHei" panose="020B0503020204020204" pitchFamily="34" charset="-122"/>
              </a:rPr>
              <a:t>View</a:t>
            </a:r>
            <a:endParaRPr lang="en-US" altLang="zh-CN">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endParaRPr lang="zh-CN" altLang="en">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 altLang="zh-CN">
                <a:latin typeface="Microsoft YaHei" panose="020B0503020204020204" pitchFamily="34" charset="-122"/>
                <a:ea typeface="Microsoft YaHei" panose="020B0503020204020204" pitchFamily="34" charset="-122"/>
              </a:rPr>
              <a:t>Model</a:t>
            </a:r>
            <a:r>
              <a:rPr lang="zh-CN" altLang="en-US">
                <a:latin typeface="Microsoft YaHei" panose="020B0503020204020204" pitchFamily="34" charset="-122"/>
                <a:ea typeface="Microsoft YaHei" panose="020B0503020204020204" pitchFamily="34" charset="-122"/>
              </a:rPr>
              <a:t>层级的代码既维护着数据，也封装着业务逻辑，随着业务逻辑变得越来越复杂，这一层功能逻辑会变得越来越臃肿不易维护</a:t>
            </a:r>
            <a:endParaRPr lang="en-US" altLang="zh-CN">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endParaRPr lang="zh-CN" altLang="en-US">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 altLang="zh-CN">
                <a:latin typeface="Microsoft YaHei" panose="020B0503020204020204" pitchFamily="34" charset="-122"/>
                <a:ea typeface="Microsoft YaHei" panose="020B0503020204020204" pitchFamily="34" charset="-122"/>
              </a:rPr>
              <a:t>Controller</a:t>
            </a:r>
            <a:r>
              <a:rPr lang="zh-CN" altLang="en-US">
                <a:latin typeface="Microsoft YaHei" panose="020B0503020204020204" pitchFamily="34" charset="-122"/>
                <a:ea typeface="Microsoft YaHei" panose="020B0503020204020204" pitchFamily="34" charset="-122"/>
              </a:rPr>
              <a:t>和</a:t>
            </a:r>
            <a:r>
              <a:rPr lang="en" altLang="zh-CN">
                <a:latin typeface="Microsoft YaHei" panose="020B0503020204020204" pitchFamily="34" charset="-122"/>
                <a:ea typeface="Microsoft YaHei" panose="020B0503020204020204" pitchFamily="34" charset="-122"/>
              </a:rPr>
              <a:t>Model</a:t>
            </a:r>
            <a:r>
              <a:rPr lang="zh-CN" altLang="en-US">
                <a:latin typeface="Microsoft YaHei" panose="020B0503020204020204" pitchFamily="34" charset="-122"/>
                <a:ea typeface="Microsoft YaHei" panose="020B0503020204020204" pitchFamily="34" charset="-122"/>
              </a:rPr>
              <a:t>的职责边界模糊，对于开发人员写好代码的要求会比较高</a:t>
            </a:r>
          </a:p>
        </p:txBody>
      </p:sp>
      <p:sp>
        <p:nvSpPr>
          <p:cNvPr id="7" name="文本框 6">
            <a:extLst>
              <a:ext uri="{FF2B5EF4-FFF2-40B4-BE49-F238E27FC236}">
                <a16:creationId xmlns:a16="http://schemas.microsoft.com/office/drawing/2014/main" id="{18210AC9-8C73-1D4A-80A0-E22C2853AE89}"/>
              </a:ext>
            </a:extLst>
          </p:cNvPr>
          <p:cNvSpPr txBox="1"/>
          <p:nvPr/>
        </p:nvSpPr>
        <p:spPr>
          <a:xfrm>
            <a:off x="1774414" y="4964009"/>
            <a:ext cx="1315553" cy="307777"/>
          </a:xfrm>
          <a:prstGeom prst="rect">
            <a:avLst/>
          </a:prstGeom>
          <a:noFill/>
        </p:spPr>
        <p:txBody>
          <a:bodyPr wrap="none" rtlCol="0">
            <a:spAutoFit/>
          </a:bodyPr>
          <a:lstStyle/>
          <a:p>
            <a:r>
              <a:rPr kumimoji="1" lang="zh-CN" altLang="en-US" sz="1400">
                <a:latin typeface="Microsoft YaHei" panose="020B0503020204020204" pitchFamily="34" charset="-122"/>
                <a:ea typeface="Microsoft YaHei" panose="020B0503020204020204" pitchFamily="34" charset="-122"/>
              </a:rPr>
              <a:t>经典</a:t>
            </a:r>
            <a:r>
              <a:rPr kumimoji="1" lang="en-US" altLang="zh-CN" sz="1400">
                <a:latin typeface="Microsoft YaHei" panose="020B0503020204020204" pitchFamily="34" charset="-122"/>
                <a:ea typeface="Microsoft YaHei" panose="020B0503020204020204" pitchFamily="34" charset="-122"/>
              </a:rPr>
              <a:t>MVC</a:t>
            </a:r>
            <a:r>
              <a:rPr kumimoji="1" lang="zh-CN" altLang="en-US" sz="1400">
                <a:latin typeface="Microsoft YaHei" panose="020B0503020204020204" pitchFamily="34" charset="-122"/>
                <a:ea typeface="Microsoft YaHei" panose="020B0503020204020204" pitchFamily="34" charset="-122"/>
              </a:rPr>
              <a:t>模式</a:t>
            </a:r>
          </a:p>
        </p:txBody>
      </p:sp>
    </p:spTree>
    <p:extLst>
      <p:ext uri="{BB962C8B-B14F-4D97-AF65-F5344CB8AC3E}">
        <p14:creationId xmlns:p14="http://schemas.microsoft.com/office/powerpoint/2010/main" val="27630210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代码分层设计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三层架构模式</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8" name="Picture 2">
            <a:extLst>
              <a:ext uri="{FF2B5EF4-FFF2-40B4-BE49-F238E27FC236}">
                <a16:creationId xmlns:a16="http://schemas.microsoft.com/office/drawing/2014/main" id="{F375BABE-8E10-8E4D-A39C-4CEA30869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72" y="879568"/>
            <a:ext cx="2482188" cy="2532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三层架构设计模式">
            <a:extLst>
              <a:ext uri="{FF2B5EF4-FFF2-40B4-BE49-F238E27FC236}">
                <a16:creationId xmlns:a16="http://schemas.microsoft.com/office/drawing/2014/main" id="{90136D44-69C8-D942-9584-4A96E1288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367" y="874282"/>
            <a:ext cx="2482188" cy="2543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99B89F7-EE6F-7A4D-9538-266898094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222" y="3414315"/>
            <a:ext cx="5817583" cy="2773212"/>
          </a:xfrm>
          <a:prstGeom prst="rect">
            <a:avLst/>
          </a:prstGeom>
          <a:noFill/>
          <a:extLst>
            <a:ext uri="{909E8E84-426E-40DD-AFC4-6F175D3DCCD1}">
              <a14:hiddenFill xmlns:a14="http://schemas.microsoft.com/office/drawing/2010/main">
                <a:solidFill>
                  <a:srgbClr val="FFFFFF"/>
                </a:solidFill>
              </a14:hiddenFill>
            </a:ext>
          </a:extLst>
        </p:spPr>
      </p:pic>
      <p:sp>
        <p:nvSpPr>
          <p:cNvPr id="11" name="右箭头 10">
            <a:extLst>
              <a:ext uri="{FF2B5EF4-FFF2-40B4-BE49-F238E27FC236}">
                <a16:creationId xmlns:a16="http://schemas.microsoft.com/office/drawing/2014/main" id="{6A5CE823-36CE-0B45-8E34-77D1967C756F}"/>
              </a:ext>
            </a:extLst>
          </p:cNvPr>
          <p:cNvSpPr/>
          <p:nvPr/>
        </p:nvSpPr>
        <p:spPr>
          <a:xfrm>
            <a:off x="2891148" y="1939928"/>
            <a:ext cx="679230" cy="41212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sz="100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DF108B79-C89E-C94D-9BC8-DDFA7A3385D4}"/>
              </a:ext>
            </a:extLst>
          </p:cNvPr>
          <p:cNvSpPr/>
          <p:nvPr/>
        </p:nvSpPr>
        <p:spPr>
          <a:xfrm>
            <a:off x="6226543" y="785558"/>
            <a:ext cx="5817583" cy="5357942"/>
          </a:xfrm>
          <a:prstGeom prst="rect">
            <a:avLst/>
          </a:prstGeom>
        </p:spPr>
        <p:txBody>
          <a:bodyPr wrap="square">
            <a:spAutoFit/>
          </a:bodyPr>
          <a:lstStyle/>
          <a:p>
            <a:pPr>
              <a:lnSpc>
                <a:spcPct val="150000"/>
              </a:lnSpc>
            </a:pPr>
            <a:r>
              <a:rPr lang="zh-CN" altLang="en-US" sz="2000" dirty="0">
                <a:latin typeface="Microsoft YaHei" panose="020B0503020204020204" pitchFamily="34" charset="-122"/>
                <a:ea typeface="Microsoft YaHei" panose="020B0503020204020204" pitchFamily="34" charset="-122"/>
              </a:rPr>
              <a:t>表示层 </a:t>
            </a:r>
            <a:r>
              <a:rPr lang="en-US" altLang="zh-CN" sz="2000" dirty="0">
                <a:latin typeface="Microsoft YaHei" panose="020B0503020204020204" pitchFamily="34" charset="-122"/>
                <a:ea typeface="Microsoft YaHei" panose="020B0503020204020204" pitchFamily="34" charset="-122"/>
              </a:rPr>
              <a:t>- </a:t>
            </a:r>
            <a:r>
              <a:rPr lang="en" altLang="zh-CN" sz="2000" dirty="0">
                <a:latin typeface="Microsoft YaHei" panose="020B0503020204020204" pitchFamily="34" charset="-122"/>
                <a:ea typeface="Microsoft YaHei" panose="020B0503020204020204" pitchFamily="34" charset="-122"/>
              </a:rPr>
              <a:t>UI</a:t>
            </a:r>
            <a:endParaRPr lang="en-US" altLang="zh-CN" sz="20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位于三层构架的最上层，与用户直接接触，主要是</a:t>
            </a:r>
            <a:r>
              <a:rPr lang="en" altLang="zh-CN" sz="1600" dirty="0">
                <a:latin typeface="Microsoft YaHei" panose="020B0503020204020204" pitchFamily="34" charset="-122"/>
                <a:ea typeface="Microsoft YaHei" panose="020B0503020204020204" pitchFamily="34" charset="-122"/>
              </a:rPr>
              <a:t>B/S</a:t>
            </a:r>
            <a:r>
              <a:rPr lang="zh-CN" altLang="en-US" sz="1600" dirty="0">
                <a:latin typeface="Microsoft YaHei" panose="020B0503020204020204" pitchFamily="34" charset="-122"/>
                <a:ea typeface="Microsoft YaHei" panose="020B0503020204020204" pitchFamily="34" charset="-122"/>
              </a:rPr>
              <a:t>中的 </a:t>
            </a:r>
            <a:r>
              <a:rPr lang="en" altLang="zh-CN" sz="1600" dirty="0">
                <a:latin typeface="Microsoft YaHei" panose="020B0503020204020204" pitchFamily="34" charset="-122"/>
                <a:ea typeface="Microsoft YaHei" panose="020B0503020204020204" pitchFamily="34" charset="-122"/>
              </a:rPr>
              <a:t>WEB</a:t>
            </a:r>
            <a:r>
              <a:rPr lang="zh-CN" altLang="en-US" sz="1600" dirty="0">
                <a:latin typeface="Microsoft YaHei" panose="020B0503020204020204" pitchFamily="34" charset="-122"/>
                <a:ea typeface="Microsoft YaHei" panose="020B0503020204020204" pitchFamily="34" charset="-122"/>
              </a:rPr>
              <a:t>页面，也可以是</a:t>
            </a:r>
            <a:r>
              <a:rPr lang="en" altLang="zh-CN" sz="1600" dirty="0">
                <a:latin typeface="Microsoft YaHei" panose="020B0503020204020204" pitchFamily="34" charset="-122"/>
                <a:ea typeface="Microsoft YaHei" panose="020B0503020204020204" pitchFamily="34" charset="-122"/>
              </a:rPr>
              <a:t>API</a:t>
            </a:r>
            <a:r>
              <a:rPr lang="zh-CN" altLang="en-US" sz="1600" dirty="0">
                <a:latin typeface="Microsoft YaHei" panose="020B0503020204020204" pitchFamily="34" charset="-122"/>
                <a:ea typeface="Microsoft YaHei" panose="020B0503020204020204" pitchFamily="34" charset="-122"/>
              </a:rPr>
              <a:t>接口。</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dirty="0">
              <a:latin typeface="Microsoft YaHei" panose="020B0503020204020204" pitchFamily="34" charset="-122"/>
              <a:ea typeface="Microsoft YaHei" panose="020B0503020204020204" pitchFamily="34" charset="-122"/>
            </a:endParaRPr>
          </a:p>
          <a:p>
            <a:pPr>
              <a:lnSpc>
                <a:spcPct val="150000"/>
              </a:lnSpc>
            </a:pPr>
            <a:r>
              <a:rPr lang="zh-CN" altLang="en-US" sz="2000" dirty="0">
                <a:latin typeface="Microsoft YaHei" panose="020B0503020204020204" pitchFamily="34" charset="-122"/>
                <a:ea typeface="Microsoft YaHei" panose="020B0503020204020204" pitchFamily="34" charset="-122"/>
              </a:rPr>
              <a:t>业务逻辑层 </a:t>
            </a:r>
            <a:r>
              <a:rPr lang="en-US" altLang="zh-CN" sz="2000" dirty="0">
                <a:latin typeface="Microsoft YaHei" panose="020B0503020204020204" pitchFamily="34" charset="-122"/>
                <a:ea typeface="Microsoft YaHei" panose="020B0503020204020204" pitchFamily="34" charset="-122"/>
              </a:rPr>
              <a:t>- </a:t>
            </a:r>
            <a:r>
              <a:rPr lang="en" altLang="zh-CN" sz="2000" dirty="0">
                <a:latin typeface="Microsoft YaHei" panose="020B0503020204020204" pitchFamily="34" charset="-122"/>
                <a:ea typeface="Microsoft YaHei" panose="020B0503020204020204" pitchFamily="34" charset="-122"/>
              </a:rPr>
              <a:t>BLL</a:t>
            </a:r>
            <a:endParaRPr lang="en-US" altLang="zh-CN" sz="20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对具体问题进行逻辑判断与执行操作。</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zh-CN" altLang="en-US" dirty="0">
              <a:latin typeface="Microsoft YaHei" panose="020B0503020204020204" pitchFamily="34" charset="-122"/>
              <a:ea typeface="Microsoft YaHei" panose="020B0503020204020204" pitchFamily="34" charset="-122"/>
            </a:endParaRPr>
          </a:p>
          <a:p>
            <a:pPr>
              <a:lnSpc>
                <a:spcPct val="150000"/>
              </a:lnSpc>
            </a:pPr>
            <a:r>
              <a:rPr lang="zh-CN" altLang="en-US" sz="2000" dirty="0">
                <a:latin typeface="Microsoft YaHei" panose="020B0503020204020204" pitchFamily="34" charset="-122"/>
                <a:ea typeface="Microsoft YaHei" panose="020B0503020204020204" pitchFamily="34" charset="-122"/>
              </a:rPr>
              <a:t>数据访问层 </a:t>
            </a:r>
            <a:r>
              <a:rPr lang="en-US" altLang="zh-CN" sz="2000" dirty="0">
                <a:latin typeface="Microsoft YaHei" panose="020B0503020204020204" pitchFamily="34" charset="-122"/>
                <a:ea typeface="Microsoft YaHei" panose="020B0503020204020204" pitchFamily="34" charset="-122"/>
              </a:rPr>
              <a:t>- </a:t>
            </a:r>
            <a:r>
              <a:rPr lang="en" altLang="zh-CN" sz="2000" dirty="0">
                <a:latin typeface="Microsoft YaHei" panose="020B0503020204020204" pitchFamily="34" charset="-122"/>
                <a:ea typeface="Microsoft YaHei" panose="020B0503020204020204" pitchFamily="34" charset="-122"/>
              </a:rPr>
              <a:t>DAL</a:t>
            </a:r>
            <a:endParaRPr lang="en-US" altLang="zh-CN" sz="20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实现数据的增删改查等操作，并将操作结果反馈到业务逻辑层</a:t>
            </a:r>
            <a:r>
              <a:rPr lang="en" altLang="zh-CN" sz="1600" dirty="0">
                <a:latin typeface="Microsoft YaHei" panose="020B0503020204020204" pitchFamily="34" charset="-122"/>
                <a:ea typeface="Microsoft YaHei" panose="020B0503020204020204" pitchFamily="34" charset="-122"/>
              </a:rPr>
              <a:t>BLL</a:t>
            </a:r>
            <a:r>
              <a:rPr lang="zh-CN" altLang="en"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dirty="0">
              <a:latin typeface="Microsoft YaHei" panose="020B0503020204020204" pitchFamily="34" charset="-122"/>
              <a:ea typeface="Microsoft YaHei" panose="020B0503020204020204" pitchFamily="34" charset="-122"/>
            </a:endParaRPr>
          </a:p>
          <a:p>
            <a:pPr>
              <a:lnSpc>
                <a:spcPct val="150000"/>
              </a:lnSpc>
            </a:pPr>
            <a:r>
              <a:rPr lang="zh-CN" altLang="en-US" sz="2000" dirty="0">
                <a:latin typeface="Microsoft YaHei" panose="020B0503020204020204" pitchFamily="34" charset="-122"/>
                <a:ea typeface="Microsoft YaHei" panose="020B0503020204020204" pitchFamily="34" charset="-122"/>
              </a:rPr>
              <a:t>模型定义层 </a:t>
            </a:r>
            <a:r>
              <a:rPr lang="en-US" altLang="zh-CN" sz="2000" dirty="0">
                <a:latin typeface="Microsoft YaHei" panose="020B0503020204020204" pitchFamily="34" charset="-122"/>
                <a:ea typeface="Microsoft YaHei" panose="020B0503020204020204" pitchFamily="34" charset="-122"/>
              </a:rPr>
              <a:t>- </a:t>
            </a:r>
            <a:r>
              <a:rPr lang="en" altLang="zh-CN" sz="2000" dirty="0">
                <a:latin typeface="Microsoft YaHei" panose="020B0503020204020204" pitchFamily="34" charset="-122"/>
                <a:ea typeface="Microsoft YaHei" panose="020B0503020204020204" pitchFamily="34" charset="-122"/>
              </a:rPr>
              <a:t>Model</a:t>
            </a:r>
            <a:endParaRPr lang="en-US" altLang="zh-CN" sz="20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也常用</a:t>
            </a:r>
            <a:r>
              <a:rPr lang="en" altLang="zh-CN" sz="1600" dirty="0">
                <a:latin typeface="Microsoft YaHei" panose="020B0503020204020204" pitchFamily="34" charset="-122"/>
                <a:ea typeface="Microsoft YaHei" panose="020B0503020204020204" pitchFamily="34" charset="-122"/>
              </a:rPr>
              <a:t>Entity</a:t>
            </a:r>
            <a:r>
              <a:rPr lang="zh-CN" altLang="en-US" sz="1600" dirty="0">
                <a:latin typeface="Microsoft YaHei" panose="020B0503020204020204" pitchFamily="34" charset="-122"/>
                <a:ea typeface="Microsoft YaHei" panose="020B0503020204020204" pitchFamily="34" charset="-122"/>
              </a:rPr>
              <a:t>实体对象来表示，主要用于数据库表的映射对象。</a:t>
            </a:r>
            <a:endParaRPr lang="en"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5266298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工程目录设计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概要</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6" name="Picture 2">
            <a:extLst>
              <a:ext uri="{FF2B5EF4-FFF2-40B4-BE49-F238E27FC236}">
                <a16:creationId xmlns:a16="http://schemas.microsoft.com/office/drawing/2014/main" id="{38E9AA9D-039A-5C4B-9DD4-B501F0B35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00" y="3367210"/>
            <a:ext cx="5206350" cy="2820106"/>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770AB239-47BD-0346-90D5-B4D6836AB4E2}"/>
              </a:ext>
            </a:extLst>
          </p:cNvPr>
          <p:cNvPicPr>
            <a:picLocks noChangeAspect="1"/>
          </p:cNvPicPr>
          <p:nvPr/>
        </p:nvPicPr>
        <p:blipFill>
          <a:blip r:embed="rId4"/>
          <a:stretch>
            <a:fillRect/>
          </a:stretch>
        </p:blipFill>
        <p:spPr>
          <a:xfrm>
            <a:off x="5764531" y="818978"/>
            <a:ext cx="6215168" cy="5353520"/>
          </a:xfrm>
          <a:prstGeom prst="rect">
            <a:avLst/>
          </a:prstGeom>
        </p:spPr>
      </p:pic>
      <p:pic>
        <p:nvPicPr>
          <p:cNvPr id="5" name="图片 4">
            <a:extLst>
              <a:ext uri="{FF2B5EF4-FFF2-40B4-BE49-F238E27FC236}">
                <a16:creationId xmlns:a16="http://schemas.microsoft.com/office/drawing/2014/main" id="{7A705FE5-2731-FB46-954E-F598AB057350}"/>
              </a:ext>
            </a:extLst>
          </p:cNvPr>
          <p:cNvPicPr>
            <a:picLocks noChangeAspect="1"/>
          </p:cNvPicPr>
          <p:nvPr/>
        </p:nvPicPr>
        <p:blipFill>
          <a:blip r:embed="rId5"/>
          <a:stretch>
            <a:fillRect/>
          </a:stretch>
        </p:blipFill>
        <p:spPr>
          <a:xfrm>
            <a:off x="212300" y="848760"/>
            <a:ext cx="5206350" cy="2524723"/>
          </a:xfrm>
          <a:prstGeom prst="rect">
            <a:avLst/>
          </a:prstGeom>
        </p:spPr>
      </p:pic>
    </p:spTree>
    <p:extLst>
      <p:ext uri="{BB962C8B-B14F-4D97-AF65-F5344CB8AC3E}">
        <p14:creationId xmlns:p14="http://schemas.microsoft.com/office/powerpoint/2010/main" val="38409264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工程目录设计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请求分层流转</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4100" name="Picture 4">
            <a:extLst>
              <a:ext uri="{FF2B5EF4-FFF2-40B4-BE49-F238E27FC236}">
                <a16:creationId xmlns:a16="http://schemas.microsoft.com/office/drawing/2014/main" id="{3F1CA896-C56F-F649-ADA3-DE2EE1B3B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25" y="845495"/>
            <a:ext cx="4466996" cy="536337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CB03BB2A-1956-DE45-B1A0-B2FDF1C35655}"/>
              </a:ext>
            </a:extLst>
          </p:cNvPr>
          <p:cNvPicPr>
            <a:picLocks noChangeAspect="1"/>
          </p:cNvPicPr>
          <p:nvPr/>
        </p:nvPicPr>
        <p:blipFill>
          <a:blip r:embed="rId4"/>
          <a:stretch>
            <a:fillRect/>
          </a:stretch>
        </p:blipFill>
        <p:spPr>
          <a:xfrm>
            <a:off x="4456766" y="845494"/>
            <a:ext cx="7716511" cy="5363375"/>
          </a:xfrm>
          <a:prstGeom prst="rect">
            <a:avLst/>
          </a:prstGeom>
        </p:spPr>
      </p:pic>
    </p:spTree>
    <p:extLst>
      <p:ext uri="{BB962C8B-B14F-4D97-AF65-F5344CB8AC3E}">
        <p14:creationId xmlns:p14="http://schemas.microsoft.com/office/powerpoint/2010/main" val="209200567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对象封装设计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包与对象封装</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630F5CEB-306E-8049-A7F4-0EC740AF4FD8}"/>
              </a:ext>
            </a:extLst>
          </p:cNvPr>
          <p:cNvSpPr txBox="1"/>
          <p:nvPr/>
        </p:nvSpPr>
        <p:spPr>
          <a:xfrm>
            <a:off x="8495812" y="725856"/>
            <a:ext cx="3507298" cy="5358326"/>
          </a:xfrm>
          <a:prstGeom prst="rect">
            <a:avLst/>
          </a:prstGeom>
          <a:noFill/>
        </p:spPr>
        <p:txBody>
          <a:bodyPr wrap="square" rtlCol="0">
            <a:spAutoFit/>
          </a:bodyPr>
          <a:lstStyle/>
          <a:p>
            <a:pPr>
              <a:lnSpc>
                <a:spcPct val="150000"/>
              </a:lnSpc>
            </a:pPr>
            <a:r>
              <a:rPr kumimoji="1" lang="zh-CN" altLang="en-US" sz="2000" dirty="0">
                <a:latin typeface="Microsoft YaHei" panose="020B0503020204020204" pitchFamily="34" charset="-122"/>
                <a:ea typeface="Microsoft YaHei" panose="020B0503020204020204" pitchFamily="34" charset="-122"/>
              </a:rPr>
              <a:t>痛点：</a:t>
            </a:r>
            <a:endParaRPr kumimoji="1"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没有代码分层设计，代码耦合高</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单包职责过大，维护成本高</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包命名困难，易出现重复包名，使用困惑，开发效率低</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包管理困难，容易出现 </a:t>
            </a:r>
            <a:r>
              <a:rPr kumimoji="1" lang="en-US" altLang="zh-CN" sz="1600" dirty="0">
                <a:latin typeface="Monaco" pitchFamily="2" charset="0"/>
                <a:ea typeface="Microsoft YaHei" panose="020B0503020204020204" pitchFamily="34" charset="-122"/>
              </a:rPr>
              <a:t>cycle</a:t>
            </a:r>
            <a:r>
              <a:rPr kumimoji="1" lang="zh-CN" altLang="en-US" sz="1600" dirty="0">
                <a:latin typeface="Monaco" pitchFamily="2" charset="0"/>
                <a:ea typeface="Microsoft YaHei" panose="020B0503020204020204" pitchFamily="34" charset="-122"/>
              </a:rPr>
              <a:t> </a:t>
            </a:r>
            <a:r>
              <a:rPr kumimoji="1" lang="en-US" altLang="zh-CN" sz="1600" dirty="0">
                <a:latin typeface="Monaco" pitchFamily="2" charset="0"/>
                <a:ea typeface="Microsoft YaHei" panose="020B0503020204020204" pitchFamily="34" charset="-122"/>
              </a:rPr>
              <a:t>import</a:t>
            </a:r>
            <a:r>
              <a:rPr kumimoji="1" lang="zh-CN" altLang="en-US" sz="1600" dirty="0">
                <a:latin typeface="Monaco" pitchFamily="2" charset="0"/>
                <a:ea typeface="Microsoft YaHei" panose="020B0503020204020204" pitchFamily="34" charset="-122"/>
              </a:rPr>
              <a:t> </a:t>
            </a:r>
            <a:r>
              <a:rPr kumimoji="1" lang="zh-CN" altLang="en-US" sz="1600" dirty="0">
                <a:latin typeface="Microsoft YaHei" panose="020B0503020204020204" pitchFamily="34" charset="-122"/>
                <a:ea typeface="Microsoft YaHei" panose="020B0503020204020204" pitchFamily="34" charset="-122"/>
              </a:rPr>
              <a:t>循环引用问题</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endParaRPr kumimoji="1" lang="en-US" altLang="zh-CN" sz="1400" dirty="0">
              <a:latin typeface="Microsoft YaHei" panose="020B0503020204020204" pitchFamily="34" charset="-122"/>
              <a:ea typeface="Microsoft YaHei" panose="020B0503020204020204" pitchFamily="34" charset="-122"/>
            </a:endParaRPr>
          </a:p>
          <a:p>
            <a:pPr>
              <a:lnSpc>
                <a:spcPct val="150000"/>
              </a:lnSpc>
            </a:pPr>
            <a:r>
              <a:rPr kumimoji="1" lang="zh-CN" altLang="en-US" sz="2000" dirty="0">
                <a:latin typeface="Microsoft YaHei" panose="020B0503020204020204" pitchFamily="34" charset="-122"/>
                <a:ea typeface="Microsoft YaHei" panose="020B0503020204020204" pitchFamily="34" charset="-122"/>
              </a:rPr>
              <a:t>改进：</a:t>
            </a:r>
            <a:endParaRPr kumimoji="1" lang="en-US" altLang="zh-CN" sz="14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代码分层设计，降低代码耦合</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功能逻辑按照对象封装，细化封装粒度，降低单包职责</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规避了同名包名的问题</a:t>
            </a:r>
            <a:endParaRPr kumimoji="1"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1600" dirty="0">
                <a:latin typeface="Microsoft YaHei" panose="020B0503020204020204" pitchFamily="34" charset="-122"/>
                <a:ea typeface="Microsoft YaHei" panose="020B0503020204020204" pitchFamily="34" charset="-122"/>
              </a:rPr>
              <a:t>规避了 </a:t>
            </a:r>
            <a:r>
              <a:rPr kumimoji="1" lang="en-US" altLang="zh-CN" sz="1600" dirty="0">
                <a:latin typeface="Monaco" pitchFamily="2" charset="0"/>
                <a:ea typeface="Microsoft YaHei" panose="020B0503020204020204" pitchFamily="34" charset="-122"/>
              </a:rPr>
              <a:t>cycle</a:t>
            </a:r>
            <a:r>
              <a:rPr kumimoji="1" lang="zh-CN" altLang="en-US" sz="1600" dirty="0">
                <a:latin typeface="Monaco" pitchFamily="2" charset="0"/>
                <a:ea typeface="Microsoft YaHei" panose="020B0503020204020204" pitchFamily="34" charset="-122"/>
              </a:rPr>
              <a:t> </a:t>
            </a:r>
            <a:r>
              <a:rPr kumimoji="1" lang="en-US" altLang="zh-CN" sz="1600" dirty="0">
                <a:latin typeface="Monaco" pitchFamily="2" charset="0"/>
                <a:ea typeface="Microsoft YaHei" panose="020B0503020204020204" pitchFamily="34" charset="-122"/>
              </a:rPr>
              <a:t>import</a:t>
            </a:r>
            <a:r>
              <a:rPr kumimoji="1" lang="zh-CN" altLang="en-US" sz="1600" dirty="0">
                <a:latin typeface="Monaco" pitchFamily="2" charset="0"/>
                <a:ea typeface="Microsoft YaHei" panose="020B0503020204020204" pitchFamily="34" charset="-122"/>
              </a:rPr>
              <a:t> </a:t>
            </a:r>
            <a:r>
              <a:rPr kumimoji="1" lang="zh-CN" altLang="en-US" sz="1600" dirty="0">
                <a:latin typeface="Microsoft YaHei" panose="020B0503020204020204" pitchFamily="34" charset="-122"/>
                <a:ea typeface="Microsoft YaHei" panose="020B0503020204020204" pitchFamily="34" charset="-122"/>
              </a:rPr>
              <a:t>问题</a:t>
            </a:r>
            <a:endParaRPr kumimoji="1" lang="en-US" altLang="zh-CN" sz="140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38380560-91C9-494D-A34D-835E9476C492}"/>
              </a:ext>
            </a:extLst>
          </p:cNvPr>
          <p:cNvPicPr>
            <a:picLocks noChangeAspect="1"/>
          </p:cNvPicPr>
          <p:nvPr/>
        </p:nvPicPr>
        <p:blipFill>
          <a:blip r:embed="rId3"/>
          <a:stretch>
            <a:fillRect/>
          </a:stretch>
        </p:blipFill>
        <p:spPr>
          <a:xfrm>
            <a:off x="6000658" y="1060753"/>
            <a:ext cx="2335165" cy="5132231"/>
          </a:xfrm>
          <a:prstGeom prst="rect">
            <a:avLst/>
          </a:prstGeom>
        </p:spPr>
      </p:pic>
      <p:sp>
        <p:nvSpPr>
          <p:cNvPr id="8" name="文本框 7">
            <a:extLst>
              <a:ext uri="{FF2B5EF4-FFF2-40B4-BE49-F238E27FC236}">
                <a16:creationId xmlns:a16="http://schemas.microsoft.com/office/drawing/2014/main" id="{D369E4DC-A6CB-C94E-9E8F-BDBB208629B8}"/>
              </a:ext>
            </a:extLst>
          </p:cNvPr>
          <p:cNvSpPr txBox="1"/>
          <p:nvPr/>
        </p:nvSpPr>
        <p:spPr>
          <a:xfrm>
            <a:off x="2994176" y="759657"/>
            <a:ext cx="1726755" cy="307777"/>
          </a:xfrm>
          <a:prstGeom prst="rect">
            <a:avLst/>
          </a:prstGeom>
          <a:noFill/>
        </p:spPr>
        <p:txBody>
          <a:bodyPr vert="horz" wrap="none" rtlCol="0">
            <a:spAutoFit/>
          </a:bodyPr>
          <a:lstStyle/>
          <a:p>
            <a:r>
              <a:rPr kumimoji="1" lang="zh-CN" altLang="en-US" sz="1400">
                <a:latin typeface="Microsoft YaHei" panose="020B0503020204020204" pitchFamily="34" charset="-122"/>
                <a:ea typeface="Microsoft YaHei" panose="020B0503020204020204" pitchFamily="34" charset="-122"/>
              </a:rPr>
              <a:t>常见项目架构示例</a:t>
            </a:r>
            <a:r>
              <a:rPr kumimoji="1" lang="en-US" altLang="zh-CN" sz="1400">
                <a:latin typeface="Microsoft YaHei" panose="020B0503020204020204" pitchFamily="34" charset="-122"/>
                <a:ea typeface="Microsoft YaHei" panose="020B0503020204020204" pitchFamily="34" charset="-122"/>
              </a:rPr>
              <a:t>2</a:t>
            </a:r>
            <a:endParaRPr kumimoji="1" lang="zh-CN" altLang="en-US" sz="140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BB7E1E42-6B74-C648-A956-6A4E7929A69B}"/>
              </a:ext>
            </a:extLst>
          </p:cNvPr>
          <p:cNvPicPr>
            <a:picLocks noChangeAspect="1"/>
          </p:cNvPicPr>
          <p:nvPr/>
        </p:nvPicPr>
        <p:blipFill>
          <a:blip r:embed="rId4"/>
          <a:stretch>
            <a:fillRect/>
          </a:stretch>
        </p:blipFill>
        <p:spPr>
          <a:xfrm>
            <a:off x="163219" y="1067435"/>
            <a:ext cx="2215588" cy="5137595"/>
          </a:xfrm>
          <a:prstGeom prst="rect">
            <a:avLst/>
          </a:prstGeom>
        </p:spPr>
      </p:pic>
      <p:sp>
        <p:nvSpPr>
          <p:cNvPr id="10" name="文本框 9">
            <a:extLst>
              <a:ext uri="{FF2B5EF4-FFF2-40B4-BE49-F238E27FC236}">
                <a16:creationId xmlns:a16="http://schemas.microsoft.com/office/drawing/2014/main" id="{CEF04D31-F7F7-B540-A138-D5DFD81A333A}"/>
              </a:ext>
            </a:extLst>
          </p:cNvPr>
          <p:cNvSpPr txBox="1"/>
          <p:nvPr/>
        </p:nvSpPr>
        <p:spPr>
          <a:xfrm>
            <a:off x="407636" y="759657"/>
            <a:ext cx="1726755" cy="307777"/>
          </a:xfrm>
          <a:prstGeom prst="rect">
            <a:avLst/>
          </a:prstGeom>
          <a:noFill/>
        </p:spPr>
        <p:txBody>
          <a:bodyPr vert="horz" wrap="none" rtlCol="0">
            <a:spAutoFit/>
          </a:bodyPr>
          <a:lstStyle/>
          <a:p>
            <a:r>
              <a:rPr kumimoji="1" lang="zh-CN" altLang="en-US" sz="1400">
                <a:latin typeface="Microsoft YaHei" panose="020B0503020204020204" pitchFamily="34" charset="-122"/>
                <a:ea typeface="Microsoft YaHei" panose="020B0503020204020204" pitchFamily="34" charset="-122"/>
              </a:rPr>
              <a:t>常见项目架构示例</a:t>
            </a:r>
            <a:r>
              <a:rPr kumimoji="1" lang="en-US" altLang="zh-CN" sz="1400">
                <a:latin typeface="Microsoft YaHei" panose="020B0503020204020204" pitchFamily="34" charset="-122"/>
                <a:ea typeface="Microsoft YaHei" panose="020B0503020204020204" pitchFamily="34" charset="-122"/>
              </a:rPr>
              <a:t>1</a:t>
            </a:r>
            <a:endParaRPr kumimoji="1" lang="zh-CN" altLang="en-US" sz="140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DB1AD4C2-E1E6-3C48-A47C-EF095051AFAF}"/>
              </a:ext>
            </a:extLst>
          </p:cNvPr>
          <p:cNvPicPr>
            <a:picLocks noChangeAspect="1"/>
          </p:cNvPicPr>
          <p:nvPr/>
        </p:nvPicPr>
        <p:blipFill>
          <a:blip r:embed="rId5"/>
          <a:stretch>
            <a:fillRect/>
          </a:stretch>
        </p:blipFill>
        <p:spPr>
          <a:xfrm>
            <a:off x="2527867" y="1067434"/>
            <a:ext cx="2495894" cy="5137596"/>
          </a:xfrm>
          <a:prstGeom prst="rect">
            <a:avLst/>
          </a:prstGeom>
        </p:spPr>
      </p:pic>
      <p:sp>
        <p:nvSpPr>
          <p:cNvPr id="12" name="文本框 11">
            <a:extLst>
              <a:ext uri="{FF2B5EF4-FFF2-40B4-BE49-F238E27FC236}">
                <a16:creationId xmlns:a16="http://schemas.microsoft.com/office/drawing/2014/main" id="{043F3685-53F0-F844-B7D5-AC0F95114C28}"/>
              </a:ext>
            </a:extLst>
          </p:cNvPr>
          <p:cNvSpPr txBox="1"/>
          <p:nvPr/>
        </p:nvSpPr>
        <p:spPr>
          <a:xfrm>
            <a:off x="6504521" y="759657"/>
            <a:ext cx="1261884" cy="307777"/>
          </a:xfrm>
          <a:prstGeom prst="rect">
            <a:avLst/>
          </a:prstGeom>
          <a:noFill/>
        </p:spPr>
        <p:txBody>
          <a:bodyPr vert="horz" wrap="none" rtlCol="0">
            <a:spAutoFit/>
          </a:bodyPr>
          <a:lstStyle/>
          <a:p>
            <a:r>
              <a:rPr kumimoji="1" lang="zh-CN" altLang="en-US" sz="1400">
                <a:latin typeface="Microsoft YaHei" panose="020B0503020204020204" pitchFamily="34" charset="-122"/>
                <a:ea typeface="Microsoft YaHei" panose="020B0503020204020204" pitchFamily="34" charset="-122"/>
              </a:rPr>
              <a:t>对象封装改进</a:t>
            </a:r>
          </a:p>
        </p:txBody>
      </p:sp>
      <p:sp>
        <p:nvSpPr>
          <p:cNvPr id="16" name="右箭头 15">
            <a:extLst>
              <a:ext uri="{FF2B5EF4-FFF2-40B4-BE49-F238E27FC236}">
                <a16:creationId xmlns:a16="http://schemas.microsoft.com/office/drawing/2014/main" id="{23FB923B-5A3E-7248-A859-765CC229D418}"/>
              </a:ext>
            </a:extLst>
          </p:cNvPr>
          <p:cNvSpPr/>
          <p:nvPr/>
        </p:nvSpPr>
        <p:spPr>
          <a:xfrm>
            <a:off x="5183750" y="3368448"/>
            <a:ext cx="656919" cy="44754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404193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对象封装设计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资源命名规范</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7B5B20EF-EBC1-654B-B388-08253EC9C50C}"/>
              </a:ext>
            </a:extLst>
          </p:cNvPr>
          <p:cNvSpPr/>
          <p:nvPr/>
        </p:nvSpPr>
        <p:spPr>
          <a:xfrm>
            <a:off x="8070761" y="1203669"/>
            <a:ext cx="4121239" cy="3742115"/>
          </a:xfrm>
          <a:prstGeom prst="rect">
            <a:avLst/>
          </a:prstGeom>
        </p:spPr>
        <p:txBody>
          <a:bodyPr wrap="square">
            <a:spAutoFit/>
          </a:bodyPr>
          <a:lstStyle/>
          <a:p>
            <a:pPr>
              <a:lnSpc>
                <a:spcPct val="150000"/>
              </a:lnSpc>
            </a:pPr>
            <a:r>
              <a:rPr lang="zh-CN" altLang="en-US" sz="1600" b="0" i="0" dirty="0">
                <a:solidFill>
                  <a:srgbClr val="172B4D"/>
                </a:solidFill>
                <a:effectLst/>
                <a:latin typeface="Microsoft YaHei" panose="020B0503020204020204" pitchFamily="34" charset="-122"/>
                <a:ea typeface="Microsoft YaHei" panose="020B0503020204020204" pitchFamily="34" charset="-122"/>
              </a:rPr>
              <a:t>我们的业务包命名仅会有 </a:t>
            </a:r>
            <a:r>
              <a:rPr lang="en-US" altLang="zh-CN" sz="1600" b="0" i="0" dirty="0" err="1">
                <a:solidFill>
                  <a:srgbClr val="172B4D"/>
                </a:solidFill>
                <a:effectLst/>
                <a:latin typeface="Microsoft YaHei" panose="020B0503020204020204" pitchFamily="34" charset="-122"/>
                <a:ea typeface="Microsoft YaHei" panose="020B0503020204020204" pitchFamily="34" charset="-122"/>
              </a:rPr>
              <a:t>api</a:t>
            </a:r>
            <a:r>
              <a:rPr lang="zh-CN" altLang="en-US" sz="1600" b="0" i="0" dirty="0">
                <a:solidFill>
                  <a:srgbClr val="172B4D"/>
                </a:solidFill>
                <a:effectLst/>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controller</a:t>
            </a:r>
            <a:r>
              <a:rPr lang="zh-CN" altLang="en" sz="1600" b="0" i="0" dirty="0">
                <a:solidFill>
                  <a:srgbClr val="172B4D"/>
                </a:solidFill>
                <a:effectLst/>
                <a:latin typeface="Microsoft YaHei" panose="020B0503020204020204" pitchFamily="34" charset="-122"/>
                <a:ea typeface="Microsoft YaHei" panose="020B0503020204020204" pitchFamily="34" charset="-122"/>
              </a:rPr>
              <a:t>、</a:t>
            </a:r>
            <a:r>
              <a:rPr lang="en" altLang="zh-CN" sz="1600" dirty="0" err="1">
                <a:latin typeface="Microsoft YaHei" panose="020B0503020204020204" pitchFamily="34" charset="-122"/>
                <a:ea typeface="Microsoft YaHei" panose="020B0503020204020204" pitchFamily="34" charset="-122"/>
              </a:rPr>
              <a:t>dao</a:t>
            </a:r>
            <a:r>
              <a:rPr lang="zh-CN" altLang="en" sz="1600" b="0" i="0" dirty="0">
                <a:solidFill>
                  <a:srgbClr val="172B4D"/>
                </a:solidFill>
                <a:effectLst/>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model</a:t>
            </a:r>
            <a:r>
              <a:rPr lang="zh-CN" altLang="en" sz="1600" b="0" i="0" dirty="0">
                <a:solidFill>
                  <a:srgbClr val="172B4D"/>
                </a:solidFill>
                <a:effectLst/>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service</a:t>
            </a:r>
            <a:r>
              <a:rPr lang="zh-CN" altLang="en-US" sz="1600" dirty="0">
                <a:solidFill>
                  <a:srgbClr val="172B4D"/>
                </a:solidFill>
                <a:latin typeface="Microsoft YaHei" panose="020B0503020204020204" pitchFamily="34" charset="-122"/>
                <a:ea typeface="Microsoft YaHei" panose="020B0503020204020204" pitchFamily="34" charset="-122"/>
              </a:rPr>
              <a:t>这几个</a:t>
            </a:r>
            <a:r>
              <a:rPr lang="zh-CN" altLang="en-US" sz="1600" b="0" i="0" dirty="0">
                <a:solidFill>
                  <a:srgbClr val="172B4D"/>
                </a:solidFill>
                <a:effectLst/>
                <a:latin typeface="Microsoft YaHei" panose="020B0503020204020204" pitchFamily="34" charset="-122"/>
                <a:ea typeface="Microsoft YaHei" panose="020B0503020204020204" pitchFamily="34" charset="-122"/>
              </a:rPr>
              <a:t>包。</a:t>
            </a:r>
            <a:endParaRPr lang="en-US" altLang="zh-CN" sz="1600" b="0" i="0" dirty="0">
              <a:solidFill>
                <a:srgbClr val="172B4D"/>
              </a:solidFill>
              <a:effectLst/>
              <a:latin typeface="Microsoft YaHei" panose="020B0503020204020204" pitchFamily="34" charset="-122"/>
              <a:ea typeface="Microsoft YaHei" panose="020B0503020204020204" pitchFamily="34" charset="-122"/>
            </a:endParaRPr>
          </a:p>
          <a:p>
            <a:pPr>
              <a:lnSpc>
                <a:spcPct val="150000"/>
              </a:lnSpc>
            </a:pPr>
            <a:endParaRPr lang="en-US" altLang="zh-CN" sz="1600" dirty="0">
              <a:solidFill>
                <a:srgbClr val="172B4D"/>
              </a:solidFill>
              <a:latin typeface="Microsoft YaHei" panose="020B0503020204020204" pitchFamily="34" charset="-122"/>
              <a:ea typeface="Microsoft YaHei" panose="020B0503020204020204" pitchFamily="34" charset="-122"/>
            </a:endParaRPr>
          </a:p>
          <a:p>
            <a:pPr>
              <a:lnSpc>
                <a:spcPct val="150000"/>
              </a:lnSpc>
            </a:pPr>
            <a:r>
              <a:rPr lang="zh-CN" altLang="en-US" sz="1600" b="0" i="0" dirty="0">
                <a:solidFill>
                  <a:srgbClr val="172B4D"/>
                </a:solidFill>
                <a:effectLst/>
                <a:latin typeface="Microsoft YaHei" panose="020B0503020204020204" pitchFamily="34" charset="-122"/>
                <a:ea typeface="Microsoft YaHei" panose="020B0503020204020204" pitchFamily="34" charset="-122"/>
              </a:rPr>
              <a:t>每个业务包仅对外暴露 </a:t>
            </a:r>
            <a:r>
              <a:rPr lang="zh-CN" altLang="en-US" sz="1600" b="1" i="0" dirty="0">
                <a:solidFill>
                  <a:srgbClr val="172B4D"/>
                </a:solidFill>
                <a:effectLst/>
                <a:latin typeface="Microsoft YaHei" panose="020B0503020204020204" pitchFamily="34" charset="-122"/>
                <a:ea typeface="Microsoft YaHei" panose="020B0503020204020204" pitchFamily="34" charset="-122"/>
              </a:rPr>
              <a:t>实例</a:t>
            </a:r>
            <a:r>
              <a:rPr lang="en-US" altLang="zh-CN" sz="1600" b="1" i="0" dirty="0">
                <a:solidFill>
                  <a:srgbClr val="172B4D"/>
                </a:solidFill>
                <a:effectLst/>
                <a:latin typeface="Microsoft YaHei" panose="020B0503020204020204" pitchFamily="34" charset="-122"/>
                <a:ea typeface="Microsoft YaHei" panose="020B0503020204020204" pitchFamily="34" charset="-122"/>
              </a:rPr>
              <a:t>/</a:t>
            </a:r>
            <a:r>
              <a:rPr lang="zh-CN" altLang="en-US" sz="1600" b="1" i="0" dirty="0">
                <a:solidFill>
                  <a:srgbClr val="172B4D"/>
                </a:solidFill>
                <a:effectLst/>
                <a:latin typeface="Microsoft YaHei" panose="020B0503020204020204" pitchFamily="34" charset="-122"/>
                <a:ea typeface="Microsoft YaHei" panose="020B0503020204020204" pitchFamily="34" charset="-122"/>
              </a:rPr>
              <a:t>接口化的对象 </a:t>
            </a:r>
            <a:r>
              <a:rPr lang="zh-CN" altLang="en-US" sz="1600" b="0" i="0" dirty="0">
                <a:solidFill>
                  <a:srgbClr val="172B4D"/>
                </a:solidFill>
                <a:effectLst/>
                <a:latin typeface="Microsoft YaHei" panose="020B0503020204020204" pitchFamily="34" charset="-122"/>
                <a:ea typeface="Microsoft YaHei" panose="020B0503020204020204" pitchFamily="34" charset="-122"/>
              </a:rPr>
              <a:t>用于该业务的具体功能逻辑封装，同一层级下不同的业务逻辑通过不同文件来分别管理。</a:t>
            </a:r>
            <a:endParaRPr lang="en-US" altLang="zh-CN" sz="1600" b="0" i="0" dirty="0">
              <a:solidFill>
                <a:srgbClr val="172B4D"/>
              </a:solidFill>
              <a:effectLst/>
              <a:latin typeface="Microsoft YaHei" panose="020B0503020204020204" pitchFamily="34" charset="-122"/>
              <a:ea typeface="Microsoft YaHei" panose="020B0503020204020204" pitchFamily="34" charset="-122"/>
            </a:endParaRPr>
          </a:p>
          <a:p>
            <a:pPr>
              <a:lnSpc>
                <a:spcPct val="150000"/>
              </a:lnSpc>
            </a:pPr>
            <a:endParaRPr lang="en-US" altLang="zh-CN" sz="1600" dirty="0">
              <a:solidFill>
                <a:srgbClr val="172B4D"/>
              </a:solidFill>
              <a:latin typeface="Microsoft YaHei" panose="020B0503020204020204" pitchFamily="34" charset="-122"/>
              <a:ea typeface="Microsoft YaHei" panose="020B0503020204020204" pitchFamily="34" charset="-122"/>
            </a:endParaRPr>
          </a:p>
          <a:p>
            <a:pPr>
              <a:lnSpc>
                <a:spcPct val="150000"/>
              </a:lnSpc>
            </a:pPr>
            <a:r>
              <a:rPr lang="zh-CN" altLang="en-US" sz="1600" b="0" i="0" dirty="0">
                <a:solidFill>
                  <a:srgbClr val="172B4D"/>
                </a:solidFill>
                <a:effectLst/>
                <a:latin typeface="Microsoft YaHei" panose="020B0503020204020204" pitchFamily="34" charset="-122"/>
                <a:ea typeface="Microsoft YaHei" panose="020B0503020204020204" pitchFamily="34" charset="-122"/>
              </a:rPr>
              <a:t>包对外的公开对象采用 </a:t>
            </a:r>
            <a:r>
              <a:rPr lang="zh-CN" altLang="en-US" sz="1600" b="1" dirty="0">
                <a:latin typeface="Microsoft YaHei" panose="020B0503020204020204" pitchFamily="34" charset="-122"/>
                <a:ea typeface="Microsoft YaHei" panose="020B0503020204020204" pitchFamily="34" charset="-122"/>
              </a:rPr>
              <a:t>业务模块名称 </a:t>
            </a:r>
            <a:r>
              <a:rPr lang="zh-CN" altLang="en-US" sz="1600" b="0" i="0" dirty="0">
                <a:solidFill>
                  <a:srgbClr val="172B4D"/>
                </a:solidFill>
                <a:effectLst/>
                <a:latin typeface="Microsoft YaHei" panose="020B0503020204020204" pitchFamily="34" charset="-122"/>
                <a:ea typeface="Microsoft YaHei" panose="020B0503020204020204" pitchFamily="34" charset="-122"/>
              </a:rPr>
              <a:t>来命名，包内部的数据结构定义采用 </a:t>
            </a:r>
            <a:r>
              <a:rPr lang="zh-CN" altLang="en-US" sz="1600" b="1" dirty="0">
                <a:latin typeface="Microsoft YaHei" panose="020B0503020204020204" pitchFamily="34" charset="-122"/>
                <a:ea typeface="Microsoft YaHei" panose="020B0503020204020204" pitchFamily="34" charset="-122"/>
              </a:rPr>
              <a:t>分层名称</a:t>
            </a:r>
            <a:r>
              <a:rPr lang="en-US" altLang="zh-CN" sz="1600" b="1" dirty="0">
                <a:latin typeface="Microsoft YaHei" panose="020B0503020204020204" pitchFamily="34" charset="-122"/>
                <a:ea typeface="Microsoft YaHei" panose="020B0503020204020204" pitchFamily="34" charset="-122"/>
              </a:rPr>
              <a:t>+</a:t>
            </a:r>
            <a:r>
              <a:rPr lang="zh-CN" altLang="en-US" sz="1600" b="1" dirty="0">
                <a:latin typeface="Microsoft YaHei" panose="020B0503020204020204" pitchFamily="34" charset="-122"/>
                <a:ea typeface="Microsoft YaHei" panose="020B0503020204020204" pitchFamily="34" charset="-122"/>
              </a:rPr>
              <a:t>业务模块名称 </a:t>
            </a:r>
            <a:r>
              <a:rPr lang="zh-CN" altLang="en-US" sz="1600" b="0" i="0" dirty="0">
                <a:solidFill>
                  <a:srgbClr val="172B4D"/>
                </a:solidFill>
                <a:effectLst/>
                <a:latin typeface="Microsoft YaHei" panose="020B0503020204020204" pitchFamily="34" charset="-122"/>
                <a:ea typeface="Microsoft YaHei" panose="020B0503020204020204" pitchFamily="34" charset="-122"/>
              </a:rPr>
              <a:t>来命名。</a:t>
            </a:r>
            <a:endParaRPr lang="zh-CN" altLang="en-US" sz="1600" dirty="0">
              <a:latin typeface="Microsoft YaHei" panose="020B0503020204020204" pitchFamily="34" charset="-122"/>
              <a:ea typeface="Microsoft YaHei" panose="020B0503020204020204" pitchFamily="34" charset="-122"/>
            </a:endParaRPr>
          </a:p>
        </p:txBody>
      </p:sp>
      <p:pic>
        <p:nvPicPr>
          <p:cNvPr id="5124" name="Picture 4">
            <a:extLst>
              <a:ext uri="{FF2B5EF4-FFF2-40B4-BE49-F238E27FC236}">
                <a16:creationId xmlns:a16="http://schemas.microsoft.com/office/drawing/2014/main" id="{EF160135-55CE-2B41-AA40-4220CF507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0" y="1006783"/>
            <a:ext cx="7997801" cy="484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579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对象封装设计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对象封装示例</a:t>
            </a:r>
            <a:r>
              <a:rPr lang="en-US" altLang="zh-CN" sz="3200" dirty="0">
                <a:solidFill>
                  <a:srgbClr val="F38521"/>
                </a:solidFill>
                <a:latin typeface="Microsoft YaHei" panose="020B0503020204020204" pitchFamily="34" charset="-122"/>
                <a:ea typeface="Microsoft YaHei" panose="020B0503020204020204" pitchFamily="34" charset="-122"/>
              </a:rPr>
              <a:t>1</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894CCE80-F614-2E42-B4AA-6A645B6A7465}"/>
              </a:ext>
            </a:extLst>
          </p:cNvPr>
          <p:cNvSpPr/>
          <p:nvPr/>
        </p:nvSpPr>
        <p:spPr>
          <a:xfrm>
            <a:off x="1734423" y="945862"/>
            <a:ext cx="1834156" cy="307777"/>
          </a:xfrm>
          <a:prstGeom prst="rect">
            <a:avLst/>
          </a:prstGeom>
        </p:spPr>
        <p:txBody>
          <a:bodyPr wrap="none">
            <a:spAutoFit/>
          </a:bodyPr>
          <a:lstStyle/>
          <a:p>
            <a:r>
              <a:rPr lang="zh-CN" altLang="en-US" sz="1400" dirty="0">
                <a:latin typeface="Microsoft YaHei" panose="020B0503020204020204" pitchFamily="34" charset="-122"/>
                <a:ea typeface="Microsoft YaHei" panose="020B0503020204020204" pitchFamily="34" charset="-122"/>
              </a:rPr>
              <a:t>访问</a:t>
            </a:r>
            <a:r>
              <a:rPr lang="en" altLang="zh-CN" sz="1400" dirty="0">
                <a:latin typeface="Monaco" pitchFamily="2" charset="0"/>
                <a:ea typeface="Microsoft YaHei" panose="020B0503020204020204" pitchFamily="34" charset="-122"/>
              </a:rPr>
              <a:t>service</a:t>
            </a:r>
            <a:r>
              <a:rPr lang="zh-CN" altLang="en-US" sz="1400" dirty="0">
                <a:latin typeface="Microsoft YaHei" panose="020B0503020204020204" pitchFamily="34" charset="-122"/>
                <a:ea typeface="Microsoft YaHei" panose="020B0503020204020204" pitchFamily="34" charset="-122"/>
              </a:rPr>
              <a:t>层资源</a:t>
            </a:r>
          </a:p>
        </p:txBody>
      </p:sp>
      <p:sp>
        <p:nvSpPr>
          <p:cNvPr id="10" name="矩形 9">
            <a:extLst>
              <a:ext uri="{FF2B5EF4-FFF2-40B4-BE49-F238E27FC236}">
                <a16:creationId xmlns:a16="http://schemas.microsoft.com/office/drawing/2014/main" id="{BE1B7BE2-B43D-E34A-96E4-B0707528ADD2}"/>
              </a:ext>
            </a:extLst>
          </p:cNvPr>
          <p:cNvSpPr/>
          <p:nvPr/>
        </p:nvSpPr>
        <p:spPr>
          <a:xfrm>
            <a:off x="7778286" y="945863"/>
            <a:ext cx="2552302" cy="307777"/>
          </a:xfrm>
          <a:prstGeom prst="rect">
            <a:avLst/>
          </a:prstGeom>
        </p:spPr>
        <p:txBody>
          <a:bodyPr wrap="none">
            <a:spAutoFit/>
          </a:bodyPr>
          <a:lstStyle/>
          <a:p>
            <a:r>
              <a:rPr lang="zh-CN" altLang="en-US" sz="1400" dirty="0">
                <a:latin typeface="Microsoft YaHei" panose="020B0503020204020204" pitchFamily="34" charset="-122"/>
                <a:ea typeface="Microsoft YaHei" panose="020B0503020204020204" pitchFamily="34" charset="-122"/>
              </a:rPr>
              <a:t>访问</a:t>
            </a:r>
            <a:r>
              <a:rPr lang="en" altLang="zh-CN" sz="1400" dirty="0">
                <a:latin typeface="Monaco" pitchFamily="2" charset="0"/>
                <a:ea typeface="Microsoft YaHei" panose="020B0503020204020204" pitchFamily="34" charset="-122"/>
              </a:rPr>
              <a:t>service</a:t>
            </a:r>
            <a:r>
              <a:rPr lang="zh-CN" altLang="en-US" sz="1400" dirty="0">
                <a:latin typeface="Microsoft YaHei" panose="020B0503020204020204" pitchFamily="34" charset="-122"/>
                <a:ea typeface="Microsoft YaHei" panose="020B0503020204020204" pitchFamily="34" charset="-122"/>
              </a:rPr>
              <a:t>层资源具体操作</a:t>
            </a:r>
          </a:p>
        </p:txBody>
      </p:sp>
      <p:pic>
        <p:nvPicPr>
          <p:cNvPr id="11" name="图片 10">
            <a:extLst>
              <a:ext uri="{FF2B5EF4-FFF2-40B4-BE49-F238E27FC236}">
                <a16:creationId xmlns:a16="http://schemas.microsoft.com/office/drawing/2014/main" id="{287E060D-EDDA-7E45-8433-6160F4AA84BB}"/>
              </a:ext>
            </a:extLst>
          </p:cNvPr>
          <p:cNvPicPr>
            <a:picLocks noChangeAspect="1"/>
          </p:cNvPicPr>
          <p:nvPr/>
        </p:nvPicPr>
        <p:blipFill>
          <a:blip r:embed="rId3"/>
          <a:stretch>
            <a:fillRect/>
          </a:stretch>
        </p:blipFill>
        <p:spPr>
          <a:xfrm>
            <a:off x="0" y="1270917"/>
            <a:ext cx="5560541" cy="4776941"/>
          </a:xfrm>
          <a:prstGeom prst="rect">
            <a:avLst/>
          </a:prstGeom>
        </p:spPr>
      </p:pic>
      <p:pic>
        <p:nvPicPr>
          <p:cNvPr id="12" name="图片 11">
            <a:extLst>
              <a:ext uri="{FF2B5EF4-FFF2-40B4-BE49-F238E27FC236}">
                <a16:creationId xmlns:a16="http://schemas.microsoft.com/office/drawing/2014/main" id="{935D74CC-B486-6944-976E-67B3568E191A}"/>
              </a:ext>
            </a:extLst>
          </p:cNvPr>
          <p:cNvPicPr>
            <a:picLocks noChangeAspect="1"/>
          </p:cNvPicPr>
          <p:nvPr/>
        </p:nvPicPr>
        <p:blipFill>
          <a:blip r:embed="rId4"/>
          <a:stretch>
            <a:fillRect/>
          </a:stretch>
        </p:blipFill>
        <p:spPr>
          <a:xfrm>
            <a:off x="5658479" y="1270917"/>
            <a:ext cx="6713538" cy="4776941"/>
          </a:xfrm>
          <a:prstGeom prst="rect">
            <a:avLst/>
          </a:prstGeom>
        </p:spPr>
      </p:pic>
    </p:spTree>
    <p:extLst>
      <p:ext uri="{BB962C8B-B14F-4D97-AF65-F5344CB8AC3E}">
        <p14:creationId xmlns:p14="http://schemas.microsoft.com/office/powerpoint/2010/main" val="6444840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1933551" y="2851648"/>
            <a:ext cx="4162449"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rPr>
              <a:t>框架介绍</a:t>
            </a:r>
            <a:endParaRPr kumimoji="0" 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sp>
        <p:nvSpPr>
          <p:cNvPr id="3" name="Google Shape;185;p19">
            <a:extLst>
              <a:ext uri="{FF2B5EF4-FFF2-40B4-BE49-F238E27FC236}">
                <a16:creationId xmlns:a16="http://schemas.microsoft.com/office/drawing/2014/main" id="{37446C5A-708A-481A-BEAE-03D8CC1B2399}"/>
              </a:ext>
            </a:extLst>
          </p:cNvPr>
          <p:cNvSpPr txBox="1">
            <a:spLocks/>
          </p:cNvSpPr>
          <p:nvPr/>
        </p:nvSpPr>
        <p:spPr>
          <a:xfrm>
            <a:off x="2771610" y="1760697"/>
            <a:ext cx="3909900" cy="513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800" b="0" i="0" u="none" strike="noStrike" cap="none">
                <a:solidFill>
                  <a:srgbClr val="FFFF00"/>
                </a:solidFill>
                <a:latin typeface="Roboto"/>
                <a:ea typeface="Roboto"/>
                <a:cs typeface="Roboto"/>
                <a:sym typeface="Roboto"/>
              </a:defRPr>
            </a:lvl1pPr>
            <a:lvl2pPr marR="0" lvl="1"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Roboto"/>
            </a:endParaRPr>
          </a:p>
        </p:txBody>
      </p:sp>
      <p:sp>
        <p:nvSpPr>
          <p:cNvPr id="5" name="文本框 4">
            <a:extLst>
              <a:ext uri="{FF2B5EF4-FFF2-40B4-BE49-F238E27FC236}">
                <a16:creationId xmlns:a16="http://schemas.microsoft.com/office/drawing/2014/main" id="{53F73CDD-78E7-4C4E-9198-6CAAD9ED00A7}"/>
              </a:ext>
            </a:extLst>
          </p:cNvPr>
          <p:cNvSpPr txBox="1"/>
          <p:nvPr/>
        </p:nvSpPr>
        <p:spPr>
          <a:xfrm>
            <a:off x="6324707" y="1949010"/>
            <a:ext cx="5593048" cy="29599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框架介绍</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项目初心</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荣誉、用户、贡献</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她能帮您做什么？</a:t>
            </a:r>
          </a:p>
        </p:txBody>
      </p:sp>
    </p:spTree>
    <p:extLst>
      <p:ext uri="{BB962C8B-B14F-4D97-AF65-F5344CB8AC3E}">
        <p14:creationId xmlns:p14="http://schemas.microsoft.com/office/powerpoint/2010/main" val="75714129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对象封装设计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对象封装示例</a:t>
            </a:r>
            <a:r>
              <a:rPr lang="en-US" altLang="zh-CN" sz="3200" dirty="0">
                <a:solidFill>
                  <a:srgbClr val="F38521"/>
                </a:solidFill>
                <a:latin typeface="Microsoft YaHei" panose="020B0503020204020204" pitchFamily="34" charset="-122"/>
                <a:ea typeface="Microsoft YaHei" panose="020B0503020204020204" pitchFamily="34" charset="-122"/>
              </a:rPr>
              <a:t>2</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E824C5A0-542D-6844-A69E-0B5221157028}"/>
              </a:ext>
            </a:extLst>
          </p:cNvPr>
          <p:cNvSpPr/>
          <p:nvPr/>
        </p:nvSpPr>
        <p:spPr>
          <a:xfrm>
            <a:off x="1917536" y="810045"/>
            <a:ext cx="1969964" cy="307777"/>
          </a:xfrm>
          <a:prstGeom prst="rect">
            <a:avLst/>
          </a:prstGeom>
        </p:spPr>
        <p:txBody>
          <a:bodyPr wrap="square">
            <a:spAutoFit/>
          </a:bodyPr>
          <a:lstStyle/>
          <a:p>
            <a:r>
              <a:rPr lang="zh-CN" altLang="en-US" sz="1400" dirty="0">
                <a:latin typeface="Microsoft YaHei" panose="020B0503020204020204" pitchFamily="34" charset="-122"/>
                <a:ea typeface="Microsoft YaHei" panose="020B0503020204020204" pitchFamily="34" charset="-122"/>
              </a:rPr>
              <a:t>访问</a:t>
            </a:r>
            <a:r>
              <a:rPr lang="en-US" altLang="zh-CN" sz="1400" dirty="0">
                <a:latin typeface="Microsoft YaHei" panose="020B0503020204020204" pitchFamily="34" charset="-122"/>
                <a:ea typeface="Microsoft YaHei" panose="020B0503020204020204" pitchFamily="34" charset="-122"/>
              </a:rPr>
              <a:t>controller</a:t>
            </a:r>
            <a:r>
              <a:rPr lang="zh-CN" altLang="en" sz="1400" dirty="0">
                <a:latin typeface="Microsoft YaHei" panose="020B0503020204020204" pitchFamily="34" charset="-122"/>
                <a:ea typeface="Microsoft YaHei" panose="020B0503020204020204" pitchFamily="34" charset="-122"/>
              </a:rPr>
              <a:t>资源</a:t>
            </a:r>
            <a:endParaRPr lang="zh-CN" altLang="en-US" sz="1400"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D067A864-6E5F-F240-961A-3C2AB317B698}"/>
              </a:ext>
            </a:extLst>
          </p:cNvPr>
          <p:cNvPicPr>
            <a:picLocks noChangeAspect="1"/>
          </p:cNvPicPr>
          <p:nvPr/>
        </p:nvPicPr>
        <p:blipFill>
          <a:blip r:embed="rId3"/>
          <a:stretch>
            <a:fillRect/>
          </a:stretch>
        </p:blipFill>
        <p:spPr>
          <a:xfrm>
            <a:off x="5907813" y="1107551"/>
            <a:ext cx="6250181" cy="5097306"/>
          </a:xfrm>
          <a:prstGeom prst="rect">
            <a:avLst/>
          </a:prstGeom>
        </p:spPr>
      </p:pic>
      <p:sp>
        <p:nvSpPr>
          <p:cNvPr id="14" name="矩形 13">
            <a:extLst>
              <a:ext uri="{FF2B5EF4-FFF2-40B4-BE49-F238E27FC236}">
                <a16:creationId xmlns:a16="http://schemas.microsoft.com/office/drawing/2014/main" id="{4A74A9BB-4A36-8440-805F-83C361F63F67}"/>
              </a:ext>
            </a:extLst>
          </p:cNvPr>
          <p:cNvSpPr/>
          <p:nvPr/>
        </p:nvSpPr>
        <p:spPr>
          <a:xfrm>
            <a:off x="8709450" y="793243"/>
            <a:ext cx="1404552" cy="307777"/>
          </a:xfrm>
          <a:prstGeom prst="rect">
            <a:avLst/>
          </a:prstGeom>
        </p:spPr>
        <p:txBody>
          <a:bodyPr wrap="none">
            <a:spAutoFit/>
          </a:bodyPr>
          <a:lstStyle/>
          <a:p>
            <a:r>
              <a:rPr lang="zh-CN" altLang="en-US" sz="1400" dirty="0">
                <a:latin typeface="Microsoft YaHei" panose="020B0503020204020204" pitchFamily="34" charset="-122"/>
                <a:ea typeface="Microsoft YaHei" panose="020B0503020204020204" pitchFamily="34" charset="-122"/>
              </a:rPr>
              <a:t>访问</a:t>
            </a:r>
            <a:r>
              <a:rPr lang="en" altLang="zh-CN" sz="1400" dirty="0" err="1">
                <a:latin typeface="Monaco" pitchFamily="2" charset="0"/>
                <a:ea typeface="Microsoft YaHei" panose="020B0503020204020204" pitchFamily="34" charset="-122"/>
              </a:rPr>
              <a:t>dao</a:t>
            </a:r>
            <a:r>
              <a:rPr lang="zh-CN" altLang="en-US" sz="1400" dirty="0">
                <a:latin typeface="Microsoft YaHei" panose="020B0503020204020204" pitchFamily="34" charset="-122"/>
                <a:ea typeface="Microsoft YaHei" panose="020B0503020204020204" pitchFamily="34" charset="-122"/>
              </a:rPr>
              <a:t>层资源</a:t>
            </a:r>
          </a:p>
        </p:txBody>
      </p:sp>
      <p:pic>
        <p:nvPicPr>
          <p:cNvPr id="4" name="图片 3">
            <a:extLst>
              <a:ext uri="{FF2B5EF4-FFF2-40B4-BE49-F238E27FC236}">
                <a16:creationId xmlns:a16="http://schemas.microsoft.com/office/drawing/2014/main" id="{5856E0F6-EED9-2042-A314-98172C158BF3}"/>
              </a:ext>
            </a:extLst>
          </p:cNvPr>
          <p:cNvPicPr>
            <a:picLocks noChangeAspect="1"/>
          </p:cNvPicPr>
          <p:nvPr/>
        </p:nvPicPr>
        <p:blipFill>
          <a:blip r:embed="rId4"/>
          <a:stretch>
            <a:fillRect/>
          </a:stretch>
        </p:blipFill>
        <p:spPr>
          <a:xfrm>
            <a:off x="0" y="1107551"/>
            <a:ext cx="5855583" cy="5097306"/>
          </a:xfrm>
          <a:prstGeom prst="rect">
            <a:avLst/>
          </a:prstGeom>
        </p:spPr>
      </p:pic>
    </p:spTree>
    <p:extLst>
      <p:ext uri="{BB962C8B-B14F-4D97-AF65-F5344CB8AC3E}">
        <p14:creationId xmlns:p14="http://schemas.microsoft.com/office/powerpoint/2010/main" val="1855187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对象封装设计</a:t>
            </a:r>
            <a:r>
              <a:rPr lang="en-US" altLang="zh-CN" sz="3200" dirty="0">
                <a:solidFill>
                  <a:srgbClr val="F38521"/>
                </a:solidFill>
                <a:latin typeface="Microsoft YaHei" panose="020B0503020204020204" pitchFamily="34" charset="-122"/>
                <a:ea typeface="Microsoft YaHei" panose="020B0503020204020204" pitchFamily="34" charset="-122"/>
              </a:rPr>
              <a:t>-Service</a:t>
            </a:r>
            <a:r>
              <a:rPr lang="zh-CN" altLang="en-US" sz="3200" dirty="0">
                <a:solidFill>
                  <a:srgbClr val="F38521"/>
                </a:solidFill>
                <a:latin typeface="Microsoft YaHei" panose="020B0503020204020204" pitchFamily="34" charset="-122"/>
                <a:ea typeface="Microsoft YaHei" panose="020B0503020204020204" pitchFamily="34" charset="-122"/>
              </a:rPr>
              <a:t>接口化设计</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F50FE69E-A135-B24A-82AF-9EC3278D4CAD}"/>
              </a:ext>
            </a:extLst>
          </p:cNvPr>
          <p:cNvSpPr/>
          <p:nvPr/>
        </p:nvSpPr>
        <p:spPr>
          <a:xfrm>
            <a:off x="87484" y="899204"/>
            <a:ext cx="6378908" cy="307777"/>
          </a:xfrm>
          <a:prstGeom prst="rect">
            <a:avLst/>
          </a:prstGeom>
        </p:spPr>
        <p:txBody>
          <a:bodyPr wrap="square">
            <a:spAutoFit/>
          </a:bodyPr>
          <a:lstStyle/>
          <a:p>
            <a:r>
              <a:rPr lang="zh-CN" altLang="en-US" sz="1400" dirty="0">
                <a:latin typeface="Microsoft YaHei" panose="020B0503020204020204" pitchFamily="34" charset="-122"/>
                <a:ea typeface="Microsoft YaHei" panose="020B0503020204020204" pitchFamily="34" charset="-122"/>
              </a:rPr>
              <a:t>对象化的痛点，统一包下资源完全公开，资源不安全、</a:t>
            </a:r>
            <a:r>
              <a:rPr lang="en-US" altLang="zh-CN" sz="1400" dirty="0">
                <a:latin typeface="Microsoft YaHei" panose="020B0503020204020204" pitchFamily="34" charset="-122"/>
                <a:ea typeface="Microsoft YaHei" panose="020B0503020204020204" pitchFamily="34" charset="-122"/>
              </a:rPr>
              <a:t>service</a:t>
            </a:r>
            <a:r>
              <a:rPr lang="zh-CN" altLang="en-US" sz="1400" dirty="0">
                <a:latin typeface="Microsoft YaHei" panose="020B0503020204020204" pitchFamily="34" charset="-122"/>
                <a:ea typeface="Microsoft YaHei" panose="020B0503020204020204" pitchFamily="34" charset="-122"/>
              </a:rPr>
              <a:t>内部维护成本高</a:t>
            </a:r>
          </a:p>
        </p:txBody>
      </p:sp>
      <p:pic>
        <p:nvPicPr>
          <p:cNvPr id="10" name="图片 9">
            <a:extLst>
              <a:ext uri="{FF2B5EF4-FFF2-40B4-BE49-F238E27FC236}">
                <a16:creationId xmlns:a16="http://schemas.microsoft.com/office/drawing/2014/main" id="{BFEA2A9B-BDC3-FD4C-80B2-772953C508F8}"/>
              </a:ext>
            </a:extLst>
          </p:cNvPr>
          <p:cNvPicPr>
            <a:picLocks noChangeAspect="1"/>
          </p:cNvPicPr>
          <p:nvPr/>
        </p:nvPicPr>
        <p:blipFill>
          <a:blip r:embed="rId3"/>
          <a:stretch>
            <a:fillRect/>
          </a:stretch>
        </p:blipFill>
        <p:spPr>
          <a:xfrm>
            <a:off x="6367048" y="1217850"/>
            <a:ext cx="5824952" cy="1604149"/>
          </a:xfrm>
          <a:prstGeom prst="rect">
            <a:avLst/>
          </a:prstGeom>
        </p:spPr>
      </p:pic>
      <p:pic>
        <p:nvPicPr>
          <p:cNvPr id="11" name="图片 10">
            <a:extLst>
              <a:ext uri="{FF2B5EF4-FFF2-40B4-BE49-F238E27FC236}">
                <a16:creationId xmlns:a16="http://schemas.microsoft.com/office/drawing/2014/main" id="{FEFFDB20-46B2-7C4A-B572-7B180447CFB8}"/>
              </a:ext>
            </a:extLst>
          </p:cNvPr>
          <p:cNvPicPr>
            <a:picLocks noChangeAspect="1"/>
          </p:cNvPicPr>
          <p:nvPr/>
        </p:nvPicPr>
        <p:blipFill>
          <a:blip r:embed="rId4"/>
          <a:stretch>
            <a:fillRect/>
          </a:stretch>
        </p:blipFill>
        <p:spPr>
          <a:xfrm>
            <a:off x="0" y="1210605"/>
            <a:ext cx="6356693" cy="4981190"/>
          </a:xfrm>
          <a:prstGeom prst="rect">
            <a:avLst/>
          </a:prstGeom>
        </p:spPr>
      </p:pic>
      <p:pic>
        <p:nvPicPr>
          <p:cNvPr id="12" name="图片 11">
            <a:extLst>
              <a:ext uri="{FF2B5EF4-FFF2-40B4-BE49-F238E27FC236}">
                <a16:creationId xmlns:a16="http://schemas.microsoft.com/office/drawing/2014/main" id="{31A4F010-4B64-B240-86E5-27CA9C0F3ED1}"/>
              </a:ext>
            </a:extLst>
          </p:cNvPr>
          <p:cNvPicPr>
            <a:picLocks noChangeAspect="1"/>
          </p:cNvPicPr>
          <p:nvPr/>
        </p:nvPicPr>
        <p:blipFill>
          <a:blip r:embed="rId5"/>
          <a:stretch>
            <a:fillRect/>
          </a:stretch>
        </p:blipFill>
        <p:spPr>
          <a:xfrm>
            <a:off x="6367049" y="4324467"/>
            <a:ext cx="5824952" cy="1867329"/>
          </a:xfrm>
          <a:prstGeom prst="rect">
            <a:avLst/>
          </a:prstGeom>
        </p:spPr>
      </p:pic>
      <p:sp>
        <p:nvSpPr>
          <p:cNvPr id="15" name="矩形 14">
            <a:extLst>
              <a:ext uri="{FF2B5EF4-FFF2-40B4-BE49-F238E27FC236}">
                <a16:creationId xmlns:a16="http://schemas.microsoft.com/office/drawing/2014/main" id="{33B39446-CEAF-6845-9FF0-B4CFB6B9F0F5}"/>
              </a:ext>
            </a:extLst>
          </p:cNvPr>
          <p:cNvSpPr/>
          <p:nvPr/>
        </p:nvSpPr>
        <p:spPr>
          <a:xfrm>
            <a:off x="6905722" y="902827"/>
            <a:ext cx="5453940" cy="307777"/>
          </a:xfrm>
          <a:prstGeom prst="rect">
            <a:avLst/>
          </a:prstGeom>
        </p:spPr>
        <p:txBody>
          <a:bodyPr wrap="square">
            <a:spAutoFit/>
          </a:bodyPr>
          <a:lstStyle/>
          <a:p>
            <a:r>
              <a:rPr lang="zh-CN" altLang="en-US" sz="1400" dirty="0">
                <a:latin typeface="Microsoft YaHei" panose="020B0503020204020204" pitchFamily="34" charset="-122"/>
                <a:ea typeface="Microsoft YaHei" panose="020B0503020204020204" pitchFamily="34" charset="-122"/>
              </a:rPr>
              <a:t>对必要的模块进行接口化，无缝从对象调用改进为接口调用</a:t>
            </a:r>
          </a:p>
        </p:txBody>
      </p:sp>
      <p:sp>
        <p:nvSpPr>
          <p:cNvPr id="16" name="下箭头 15">
            <a:extLst>
              <a:ext uri="{FF2B5EF4-FFF2-40B4-BE49-F238E27FC236}">
                <a16:creationId xmlns:a16="http://schemas.microsoft.com/office/drawing/2014/main" id="{64FEBEF4-F88B-684E-A953-8C8764D3FAC2}"/>
              </a:ext>
            </a:extLst>
          </p:cNvPr>
          <p:cNvSpPr/>
          <p:nvPr/>
        </p:nvSpPr>
        <p:spPr>
          <a:xfrm>
            <a:off x="8958649" y="3088105"/>
            <a:ext cx="674043" cy="97025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169196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结构化编程设计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非结构化痛点</a:t>
            </a:r>
            <a:r>
              <a:rPr lang="en-US" altLang="zh-CN" sz="3200" dirty="0">
                <a:solidFill>
                  <a:srgbClr val="F38521"/>
                </a:solidFill>
                <a:latin typeface="Microsoft YaHei" panose="020B0503020204020204" pitchFamily="34" charset="-122"/>
                <a:ea typeface="Microsoft YaHei" panose="020B0503020204020204" pitchFamily="34" charset="-122"/>
              </a:rPr>
              <a:t>-controller</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4C1A84D4-92FE-5D47-B020-661369BAFB4D}"/>
              </a:ext>
            </a:extLst>
          </p:cNvPr>
          <p:cNvPicPr>
            <a:picLocks noChangeAspect="1"/>
          </p:cNvPicPr>
          <p:nvPr/>
        </p:nvPicPr>
        <p:blipFill>
          <a:blip r:embed="rId3"/>
          <a:stretch>
            <a:fillRect/>
          </a:stretch>
        </p:blipFill>
        <p:spPr>
          <a:xfrm>
            <a:off x="182425" y="841365"/>
            <a:ext cx="6388192" cy="5350429"/>
          </a:xfrm>
          <a:prstGeom prst="rect">
            <a:avLst/>
          </a:prstGeom>
        </p:spPr>
      </p:pic>
      <p:sp>
        <p:nvSpPr>
          <p:cNvPr id="14" name="矩形 13">
            <a:extLst>
              <a:ext uri="{FF2B5EF4-FFF2-40B4-BE49-F238E27FC236}">
                <a16:creationId xmlns:a16="http://schemas.microsoft.com/office/drawing/2014/main" id="{0F612FC1-1A7B-894C-8F3E-71EA929881A2}"/>
              </a:ext>
            </a:extLst>
          </p:cNvPr>
          <p:cNvSpPr/>
          <p:nvPr/>
        </p:nvSpPr>
        <p:spPr>
          <a:xfrm>
            <a:off x="6570617" y="950298"/>
            <a:ext cx="5621383" cy="3367397"/>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难以确定接口输入</a:t>
            </a:r>
            <a:r>
              <a:rPr lang="en-US" altLang="zh-CN" dirty="0">
                <a:solidFill>
                  <a:srgbClr val="172B4D"/>
                </a:solidFill>
                <a:latin typeface="Microsoft YaHei" panose="020B0503020204020204" pitchFamily="34" charset="-122"/>
                <a:ea typeface="Microsoft YaHei" panose="020B0503020204020204" pitchFamily="34" charset="-122"/>
              </a:rPr>
              <a:t>/</a:t>
            </a:r>
            <a:r>
              <a:rPr lang="zh-CN" altLang="en-US" dirty="0">
                <a:solidFill>
                  <a:srgbClr val="172B4D"/>
                </a:solidFill>
                <a:latin typeface="Microsoft YaHei" panose="020B0503020204020204" pitchFamily="34" charset="-122"/>
                <a:ea typeface="Microsoft YaHei" panose="020B0503020204020204" pitchFamily="34" charset="-122"/>
              </a:rPr>
              <a:t>输出数据结构，大多数的场景是在代码中硬编码参数接收名称，易把名称写错造成不可预料的问题</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接口参数往往只定义一个</a:t>
            </a:r>
            <a:r>
              <a:rPr lang="en" altLang="zh-CN" dirty="0" err="1">
                <a:solidFill>
                  <a:srgbClr val="172B4D"/>
                </a:solidFill>
                <a:latin typeface="Microsoft YaHei" panose="020B0503020204020204" pitchFamily="34" charset="-122"/>
                <a:ea typeface="Microsoft YaHei" panose="020B0503020204020204" pitchFamily="34" charset="-122"/>
              </a:rPr>
              <a:t>HttpRequest</a:t>
            </a:r>
            <a:r>
              <a:rPr lang="en" altLang="zh-CN" dirty="0">
                <a:solidFill>
                  <a:srgbClr val="172B4D"/>
                </a:solidFill>
                <a:latin typeface="Microsoft YaHei" panose="020B0503020204020204" pitchFamily="34" charset="-122"/>
                <a:ea typeface="Microsoft YaHei" panose="020B0503020204020204" pitchFamily="34" charset="-122"/>
              </a:rPr>
              <a:t>/</a:t>
            </a:r>
            <a:r>
              <a:rPr lang="en" altLang="zh-CN" dirty="0" err="1">
                <a:solidFill>
                  <a:srgbClr val="172B4D"/>
                </a:solidFill>
                <a:latin typeface="Microsoft YaHei" panose="020B0503020204020204" pitchFamily="34" charset="-122"/>
                <a:ea typeface="Microsoft YaHei" panose="020B0503020204020204" pitchFamily="34" charset="-122"/>
              </a:rPr>
              <a:t>HttpContext</a:t>
            </a:r>
            <a:r>
              <a:rPr lang="zh-CN" altLang="en-US" dirty="0">
                <a:solidFill>
                  <a:srgbClr val="172B4D"/>
                </a:solidFill>
                <a:latin typeface="Microsoft YaHei" panose="020B0503020204020204" pitchFamily="34" charset="-122"/>
                <a:ea typeface="Microsoft YaHei" panose="020B0503020204020204" pitchFamily="34" charset="-122"/>
              </a:rPr>
              <a:t>对象指针，执行结果直接写入到对象，难以确定接口是否成功</a:t>
            </a:r>
            <a:r>
              <a:rPr lang="en-US" altLang="zh-CN" dirty="0">
                <a:solidFill>
                  <a:srgbClr val="172B4D"/>
                </a:solidFill>
                <a:latin typeface="Microsoft YaHei" panose="020B0503020204020204" pitchFamily="34" charset="-122"/>
                <a:ea typeface="Microsoft YaHei" panose="020B0503020204020204" pitchFamily="34" charset="-122"/>
              </a:rPr>
              <a:t>/</a:t>
            </a:r>
            <a:r>
              <a:rPr lang="zh-CN" altLang="en-US" dirty="0">
                <a:solidFill>
                  <a:srgbClr val="172B4D"/>
                </a:solidFill>
                <a:latin typeface="Microsoft YaHei" panose="020B0503020204020204" pitchFamily="34" charset="-122"/>
                <a:ea typeface="Microsoft YaHei" panose="020B0503020204020204" pitchFamily="34" charset="-122"/>
              </a:rPr>
              <a:t>失败</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参数接收、校验、转换处理工作繁琐</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接口文档生成以及维护极为困难</a:t>
            </a:r>
            <a:endParaRPr lang="zh-CN" altLang="en-US"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5162585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结构化编程设计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非结构化痛点</a:t>
            </a:r>
            <a:r>
              <a:rPr lang="en-US" altLang="zh-CN" sz="3200" dirty="0">
                <a:solidFill>
                  <a:srgbClr val="F38521"/>
                </a:solidFill>
                <a:latin typeface="Microsoft YaHei" panose="020B0503020204020204" pitchFamily="34" charset="-122"/>
                <a:ea typeface="Microsoft YaHei" panose="020B0503020204020204" pitchFamily="34" charset="-122"/>
              </a:rPr>
              <a:t>-service</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a16="http://schemas.microsoft.com/office/drawing/2014/main" id="{DF5BAB71-6266-044F-BE43-260EC5BF0611}"/>
              </a:ext>
            </a:extLst>
          </p:cNvPr>
          <p:cNvSpPr/>
          <p:nvPr/>
        </p:nvSpPr>
        <p:spPr>
          <a:xfrm>
            <a:off x="8414734" y="913036"/>
            <a:ext cx="3777266" cy="2723823"/>
          </a:xfrm>
          <a:prstGeom prst="rect">
            <a:avLst/>
          </a:prstGeom>
        </p:spPr>
        <p:txBody>
          <a:bodyPr wrap="square">
            <a:spAutoFit/>
          </a:bodyPr>
          <a:lstStyle/>
          <a:p>
            <a:pPr marL="285750" indent="-285750">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当方法参数较多的时，定义丑陋，使用别扭</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当方法参数数量、类型不太确定时，任意的参数变化都是非兼容的，会引起较高的修改成本</a:t>
            </a:r>
          </a:p>
          <a:p>
            <a:pPr marL="285750" indent="-285750">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方法参数注释不简便，以至于绝大部分业务项目都不会有方法参数注释</a:t>
            </a:r>
            <a:endParaRPr lang="zh-CN" altLang="en-US" b="0" i="0" dirty="0">
              <a:solidFill>
                <a:srgbClr val="172B4D"/>
              </a:solidFill>
              <a:effectLst/>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AC43BCE7-0A23-F94B-B6C5-38585E7950DB}"/>
              </a:ext>
            </a:extLst>
          </p:cNvPr>
          <p:cNvPicPr>
            <a:picLocks noChangeAspect="1"/>
          </p:cNvPicPr>
          <p:nvPr/>
        </p:nvPicPr>
        <p:blipFill>
          <a:blip r:embed="rId3"/>
          <a:stretch>
            <a:fillRect/>
          </a:stretch>
        </p:blipFill>
        <p:spPr>
          <a:xfrm>
            <a:off x="182425" y="913036"/>
            <a:ext cx="8232308" cy="5252633"/>
          </a:xfrm>
          <a:prstGeom prst="rect">
            <a:avLst/>
          </a:prstGeom>
        </p:spPr>
      </p:pic>
    </p:spTree>
    <p:extLst>
      <p:ext uri="{BB962C8B-B14F-4D97-AF65-F5344CB8AC3E}">
        <p14:creationId xmlns:p14="http://schemas.microsoft.com/office/powerpoint/2010/main" val="21960676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结构化编程设计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结构化改进</a:t>
            </a:r>
            <a:r>
              <a:rPr lang="en-US" altLang="zh-CN" sz="3200" dirty="0">
                <a:solidFill>
                  <a:srgbClr val="F38521"/>
                </a:solidFill>
                <a:latin typeface="Microsoft YaHei" panose="020B0503020204020204" pitchFamily="34" charset="-122"/>
                <a:ea typeface="Microsoft YaHei" panose="020B0503020204020204" pitchFamily="34" charset="-122"/>
              </a:rPr>
              <a:t>-Controller</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8196" name="Picture 4">
            <a:extLst>
              <a:ext uri="{FF2B5EF4-FFF2-40B4-BE49-F238E27FC236}">
                <a16:creationId xmlns:a16="http://schemas.microsoft.com/office/drawing/2014/main" id="{6CB99B35-080A-0948-9138-88DD3834D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25" y="934857"/>
            <a:ext cx="7712514" cy="227860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D1DEFF4C-E6C3-0543-811B-B0519B117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25" y="3355077"/>
            <a:ext cx="7712514" cy="281888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9966767E-9D7B-FD4B-9303-2E14A0F7CBBD}"/>
              </a:ext>
            </a:extLst>
          </p:cNvPr>
          <p:cNvSpPr/>
          <p:nvPr/>
        </p:nvSpPr>
        <p:spPr>
          <a:xfrm>
            <a:off x="7894939" y="793243"/>
            <a:ext cx="4297061" cy="544488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通过结构化管理接口输入</a:t>
            </a:r>
            <a:r>
              <a:rPr lang="en-US" altLang="zh-CN" dirty="0">
                <a:solidFill>
                  <a:srgbClr val="172B4D"/>
                </a:solidFill>
                <a:latin typeface="Microsoft YaHei" panose="020B0503020204020204" pitchFamily="34" charset="-122"/>
                <a:ea typeface="Microsoft YaHei" panose="020B0503020204020204" pitchFamily="34" charset="-122"/>
              </a:rPr>
              <a:t>/</a:t>
            </a:r>
            <a:r>
              <a:rPr lang="zh-CN" altLang="en-US" dirty="0">
                <a:solidFill>
                  <a:srgbClr val="172B4D"/>
                </a:solidFill>
                <a:latin typeface="Microsoft YaHei" panose="020B0503020204020204" pitchFamily="34" charset="-122"/>
                <a:ea typeface="Microsoft YaHei" panose="020B0503020204020204" pitchFamily="34" charset="-122"/>
              </a:rPr>
              <a:t>输出参数，参数接收不再需要硬编码参数名称，降低维护成本，避免参数名称硬编码错误问题</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可以做到自动化的参数接收、转换、校验，提高生产力</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使得接口管理能够像普通的函数管理那么方便，通过返回</a:t>
            </a:r>
            <a:r>
              <a:rPr lang="en" altLang="zh-CN" dirty="0">
                <a:solidFill>
                  <a:srgbClr val="172B4D"/>
                </a:solidFill>
                <a:latin typeface="Microsoft YaHei" panose="020B0503020204020204" pitchFamily="34" charset="-122"/>
                <a:ea typeface="Microsoft YaHei" panose="020B0503020204020204" pitchFamily="34" charset="-122"/>
              </a:rPr>
              <a:t>error</a:t>
            </a:r>
            <a:r>
              <a:rPr lang="zh-CN" altLang="en-US" dirty="0">
                <a:solidFill>
                  <a:srgbClr val="172B4D"/>
                </a:solidFill>
                <a:latin typeface="Microsoft YaHei" panose="020B0503020204020204" pitchFamily="34" charset="-122"/>
                <a:ea typeface="Microsoft YaHei" panose="020B0503020204020204" pitchFamily="34" charset="-122"/>
              </a:rPr>
              <a:t>来判断接口处理结果，并可以规范化统一错误机制</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使得自动化的接口文档生成变为了可能，并保障了接口结构定义和接口文档同步维护</a:t>
            </a:r>
            <a:endParaRPr lang="zh-CN" altLang="en-US"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29625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结构化编程设计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结构化改进</a:t>
            </a:r>
            <a:r>
              <a:rPr lang="en-US" altLang="zh-CN" sz="3200" dirty="0">
                <a:solidFill>
                  <a:srgbClr val="F38521"/>
                </a:solidFill>
                <a:latin typeface="Microsoft YaHei" panose="020B0503020204020204" pitchFamily="34" charset="-122"/>
                <a:ea typeface="Microsoft YaHei" panose="020B0503020204020204" pitchFamily="34" charset="-122"/>
              </a:rPr>
              <a:t>-Service</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7797415A-BE9E-AC49-9071-233FB0E5B5BB}"/>
              </a:ext>
            </a:extLst>
          </p:cNvPr>
          <p:cNvPicPr>
            <a:picLocks noChangeAspect="1"/>
          </p:cNvPicPr>
          <p:nvPr/>
        </p:nvPicPr>
        <p:blipFill>
          <a:blip r:embed="rId3"/>
          <a:stretch>
            <a:fillRect/>
          </a:stretch>
        </p:blipFill>
        <p:spPr>
          <a:xfrm>
            <a:off x="182425" y="927100"/>
            <a:ext cx="7759369" cy="5251631"/>
          </a:xfrm>
          <a:prstGeom prst="rect">
            <a:avLst/>
          </a:prstGeom>
        </p:spPr>
      </p:pic>
      <p:sp>
        <p:nvSpPr>
          <p:cNvPr id="7" name="矩形 6">
            <a:extLst>
              <a:ext uri="{FF2B5EF4-FFF2-40B4-BE49-F238E27FC236}">
                <a16:creationId xmlns:a16="http://schemas.microsoft.com/office/drawing/2014/main" id="{57471404-2CCB-884E-AEAC-88CC514EACB1}"/>
              </a:ext>
            </a:extLst>
          </p:cNvPr>
          <p:cNvSpPr/>
          <p:nvPr/>
        </p:nvSpPr>
        <p:spPr>
          <a:xfrm>
            <a:off x="7941794" y="927100"/>
            <a:ext cx="4250206" cy="295189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当方法参数较多的时，通过结构体优雅管理参数</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当方法参数数量、类型不太确定时，参数的增加对方法调用来说都是兼容性的</a:t>
            </a:r>
          </a:p>
          <a:p>
            <a:pPr marL="285750" indent="-285750">
              <a:lnSpc>
                <a:spcPct val="150000"/>
              </a:lnSpc>
              <a:buFont typeface="Arial" panose="020B0604020202020204" pitchFamily="34" charset="0"/>
              <a:buChar char="•"/>
            </a:pPr>
            <a:r>
              <a:rPr lang="zh-CN" altLang="en-US" dirty="0">
                <a:solidFill>
                  <a:srgbClr val="172B4D"/>
                </a:solidFill>
                <a:latin typeface="Microsoft YaHei" panose="020B0503020204020204" pitchFamily="34" charset="-122"/>
                <a:ea typeface="Microsoft YaHei" panose="020B0503020204020204" pitchFamily="34" charset="-122"/>
              </a:rPr>
              <a:t>对结构体属性的注释描述更加便捷，提高代码维护质量</a:t>
            </a:r>
            <a:endParaRPr lang="zh-CN" altLang="en-US"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6588406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38521"/>
                </a:solidFill>
                <a:latin typeface="Microsoft YaHei" panose="020B0503020204020204" pitchFamily="34" charset="-122"/>
                <a:ea typeface="Microsoft YaHei" panose="020B0503020204020204" pitchFamily="34" charset="-122"/>
              </a:rPr>
              <a:t>DAO</a:t>
            </a:r>
            <a:r>
              <a:rPr lang="zh-CN" altLang="en-US" sz="3200" dirty="0">
                <a:solidFill>
                  <a:srgbClr val="F38521"/>
                </a:solidFill>
                <a:latin typeface="Microsoft YaHei" panose="020B0503020204020204" pitchFamily="34" charset="-122"/>
                <a:ea typeface="Microsoft YaHei" panose="020B0503020204020204" pitchFamily="34" charset="-122"/>
              </a:rPr>
              <a:t>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常见痛点举例</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32B534C0-DBAA-CA46-A59E-5104456DCB0B}"/>
              </a:ext>
            </a:extLst>
          </p:cNvPr>
          <p:cNvPicPr>
            <a:picLocks noChangeAspect="1"/>
          </p:cNvPicPr>
          <p:nvPr/>
        </p:nvPicPr>
        <p:blipFill>
          <a:blip r:embed="rId3"/>
          <a:stretch>
            <a:fillRect/>
          </a:stretch>
        </p:blipFill>
        <p:spPr>
          <a:xfrm>
            <a:off x="-16701" y="1259464"/>
            <a:ext cx="7180492" cy="4146668"/>
          </a:xfrm>
          <a:prstGeom prst="rect">
            <a:avLst/>
          </a:prstGeom>
        </p:spPr>
      </p:pic>
      <p:sp>
        <p:nvSpPr>
          <p:cNvPr id="13" name="文本框 12">
            <a:extLst>
              <a:ext uri="{FF2B5EF4-FFF2-40B4-BE49-F238E27FC236}">
                <a16:creationId xmlns:a16="http://schemas.microsoft.com/office/drawing/2014/main" id="{9F4EAA79-857D-EA4D-ACFD-4231CB1594F9}"/>
              </a:ext>
            </a:extLst>
          </p:cNvPr>
          <p:cNvSpPr txBox="1"/>
          <p:nvPr/>
        </p:nvSpPr>
        <p:spPr>
          <a:xfrm>
            <a:off x="2392471" y="5406132"/>
            <a:ext cx="1981633" cy="276999"/>
          </a:xfrm>
          <a:prstGeom prst="rect">
            <a:avLst/>
          </a:prstGeom>
          <a:noFill/>
        </p:spPr>
        <p:txBody>
          <a:bodyPr wrap="none" rtlCol="0">
            <a:spAutoFit/>
          </a:bodyPr>
          <a:lstStyle/>
          <a:p>
            <a:r>
              <a:rPr kumimoji="1" lang="zh-CN" altLang="en-US" sz="1200">
                <a:latin typeface="Microsoft YaHei" panose="020B0503020204020204" pitchFamily="34" charset="-122"/>
                <a:ea typeface="Microsoft YaHei" panose="020B0503020204020204" pitchFamily="34" charset="-122"/>
              </a:rPr>
              <a:t>一个简单的</a:t>
            </a:r>
            <a:r>
              <a:rPr kumimoji="1" lang="en-US" altLang="zh-CN" sz="1200">
                <a:latin typeface="Microsoft YaHei" panose="020B0503020204020204" pitchFamily="34" charset="-122"/>
                <a:ea typeface="Microsoft YaHei" panose="020B0503020204020204" pitchFamily="34" charset="-122"/>
              </a:rPr>
              <a:t>GRPC</a:t>
            </a:r>
            <a:r>
              <a:rPr kumimoji="1" lang="zh-CN" altLang="en-US" sz="1200">
                <a:latin typeface="Microsoft YaHei" panose="020B0503020204020204" pitchFamily="34" charset="-122"/>
                <a:ea typeface="Microsoft YaHei" panose="020B0503020204020204" pitchFamily="34" charset="-122"/>
              </a:rPr>
              <a:t>接口示例</a:t>
            </a:r>
          </a:p>
        </p:txBody>
      </p:sp>
      <p:sp>
        <p:nvSpPr>
          <p:cNvPr id="6" name="矩形 5">
            <a:extLst>
              <a:ext uri="{FF2B5EF4-FFF2-40B4-BE49-F238E27FC236}">
                <a16:creationId xmlns:a16="http://schemas.microsoft.com/office/drawing/2014/main" id="{97B4A7AA-5528-4B4E-A477-9DB48B54B778}"/>
              </a:ext>
            </a:extLst>
          </p:cNvPr>
          <p:cNvSpPr/>
          <p:nvPr/>
        </p:nvSpPr>
        <p:spPr>
          <a:xfrm>
            <a:off x="7257241" y="907743"/>
            <a:ext cx="4934759" cy="4850110"/>
          </a:xfrm>
          <a:prstGeom prst="rect">
            <a:avLst/>
          </a:prstGeom>
        </p:spPr>
        <p:txBody>
          <a:bodyPr wrap="square">
            <a:spAutoFit/>
          </a:bodyPr>
          <a:lstStyle/>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必须要定义</a:t>
            </a:r>
            <a:r>
              <a:rPr lang="en" altLang="zh-CN" sz="1600" dirty="0">
                <a:latin typeface="Microsoft YaHei" panose="020B0503020204020204" pitchFamily="34" charset="-122"/>
                <a:ea typeface="Microsoft YaHei" panose="020B0503020204020204" pitchFamily="34" charset="-122"/>
              </a:rPr>
              <a:t>tag</a:t>
            </a:r>
            <a:r>
              <a:rPr lang="zh-CN" altLang="en-US" sz="1600" dirty="0">
                <a:latin typeface="Microsoft YaHei" panose="020B0503020204020204" pitchFamily="34" charset="-122"/>
                <a:ea typeface="Microsoft YaHei" panose="020B0503020204020204" pitchFamily="34" charset="-122"/>
              </a:rPr>
              <a:t>关联表结构与</a:t>
            </a:r>
            <a:r>
              <a:rPr lang="en" altLang="zh-CN" sz="1600" dirty="0">
                <a:latin typeface="Microsoft YaHei" panose="020B0503020204020204" pitchFamily="34" charset="-122"/>
                <a:ea typeface="Microsoft YaHei" panose="020B0503020204020204" pitchFamily="34" charset="-122"/>
              </a:rPr>
              <a:t>struct</a:t>
            </a:r>
            <a:r>
              <a:rPr lang="zh-CN" altLang="en-US" sz="1600" dirty="0">
                <a:latin typeface="Microsoft YaHei" panose="020B0503020204020204" pitchFamily="34" charset="-122"/>
                <a:ea typeface="Microsoft YaHei" panose="020B0503020204020204" pitchFamily="34" charset="-122"/>
              </a:rPr>
              <a:t>属性，无法做到自动映射</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不支持通过返回对象指定需要查询的字段</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无法对输入对象属性名称进行自动字段过滤</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需要创建中间查询结果对象执行赋值转换</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需要提前初始化返回对象，不管有无查询到数据</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通篇使用底层裸</a:t>
            </a:r>
            <a:r>
              <a:rPr lang="en" altLang="zh-CN" sz="1600" dirty="0">
                <a:latin typeface="Microsoft YaHei" panose="020B0503020204020204" pitchFamily="34" charset="-122"/>
                <a:ea typeface="Microsoft YaHei" panose="020B0503020204020204" pitchFamily="34" charset="-122"/>
              </a:rPr>
              <a:t>DB</a:t>
            </a:r>
            <a:r>
              <a:rPr lang="zh-CN" altLang="en-US" sz="1600" dirty="0">
                <a:latin typeface="Microsoft YaHei" panose="020B0503020204020204" pitchFamily="34" charset="-122"/>
                <a:ea typeface="Microsoft YaHei" panose="020B0503020204020204" pitchFamily="34" charset="-122"/>
              </a:rPr>
              <a:t>对象操作，没有</a:t>
            </a:r>
            <a:r>
              <a:rPr lang="en" altLang="zh-CN" sz="1600" dirty="0">
                <a:latin typeface="Microsoft YaHei" panose="020B0503020204020204" pitchFamily="34" charset="-122"/>
                <a:ea typeface="Microsoft YaHei" panose="020B0503020204020204" pitchFamily="34" charset="-122"/>
              </a:rPr>
              <a:t>DAO</a:t>
            </a:r>
            <a:r>
              <a:rPr lang="zh-CN" altLang="en-US" sz="1600" dirty="0">
                <a:latin typeface="Microsoft YaHei" panose="020B0503020204020204" pitchFamily="34" charset="-122"/>
                <a:ea typeface="Microsoft YaHei" panose="020B0503020204020204" pitchFamily="34" charset="-122"/>
              </a:rPr>
              <a:t>对象封装操作</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随处可见的字符串硬编码，如表名和字段的硬编码</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底层</a:t>
            </a:r>
            <a:r>
              <a:rPr lang="en" altLang="zh-CN" sz="1600" dirty="0">
                <a:latin typeface="Microsoft YaHei" panose="020B0503020204020204" pitchFamily="34" charset="-122"/>
                <a:ea typeface="Microsoft YaHei" panose="020B0503020204020204" pitchFamily="34" charset="-122"/>
              </a:rPr>
              <a:t>ORM</a:t>
            </a:r>
            <a:r>
              <a:rPr lang="zh-CN" altLang="en-US" sz="1600" dirty="0">
                <a:latin typeface="Microsoft YaHei" panose="020B0503020204020204" pitchFamily="34" charset="-122"/>
                <a:ea typeface="Microsoft YaHei" panose="020B0503020204020204" pitchFamily="34" charset="-122"/>
              </a:rPr>
              <a:t>引起太多的指针属性定义</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可观测性的支持：</a:t>
            </a:r>
            <a:r>
              <a:rPr lang="en" altLang="zh-CN" sz="1600" dirty="0">
                <a:latin typeface="Microsoft YaHei" panose="020B0503020204020204" pitchFamily="34" charset="-122"/>
                <a:ea typeface="Microsoft YaHei" panose="020B0503020204020204" pitchFamily="34" charset="-122"/>
              </a:rPr>
              <a:t>Tracing</a:t>
            </a:r>
            <a:r>
              <a:rPr lang="zh-CN" altLang="e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Metrics</a:t>
            </a:r>
            <a:r>
              <a:rPr lang="zh-CN" altLang="e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Logging</a:t>
            </a:r>
          </a:p>
          <a:p>
            <a:pPr marL="342900" indent="-342900">
              <a:lnSpc>
                <a:spcPct val="150000"/>
              </a:lnSpc>
              <a:buFont typeface="+mj-lt"/>
              <a:buAutoNum type="arabicPeriod"/>
            </a:pPr>
            <a:r>
              <a:rPr lang="zh-CN" altLang="en-US" sz="1600" dirty="0">
                <a:latin typeface="Microsoft YaHei" panose="020B0503020204020204" pitchFamily="34" charset="-122"/>
                <a:ea typeface="Microsoft YaHei" panose="020B0503020204020204" pitchFamily="34" charset="-122"/>
              </a:rPr>
              <a:t>数据集合与代码数据实体结构不一致</a:t>
            </a:r>
          </a:p>
        </p:txBody>
      </p:sp>
    </p:spTree>
    <p:extLst>
      <p:ext uri="{BB962C8B-B14F-4D97-AF65-F5344CB8AC3E}">
        <p14:creationId xmlns:p14="http://schemas.microsoft.com/office/powerpoint/2010/main" val="82717692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38521"/>
                </a:solidFill>
                <a:latin typeface="Microsoft YaHei" panose="020B0503020204020204" pitchFamily="34" charset="-122"/>
                <a:ea typeface="Microsoft YaHei" panose="020B0503020204020204" pitchFamily="34" charset="-122"/>
              </a:rPr>
              <a:t>DAO</a:t>
            </a:r>
            <a:r>
              <a:rPr lang="zh-CN" altLang="en-US" sz="3200" dirty="0">
                <a:solidFill>
                  <a:srgbClr val="F38521"/>
                </a:solidFill>
                <a:latin typeface="Microsoft YaHei" panose="020B0503020204020204" pitchFamily="34" charset="-122"/>
                <a:ea typeface="Microsoft YaHei" panose="020B0503020204020204" pitchFamily="34" charset="-122"/>
              </a:rPr>
              <a:t>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改进方案举例</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6" name="Picture 2">
            <a:extLst>
              <a:ext uri="{FF2B5EF4-FFF2-40B4-BE49-F238E27FC236}">
                <a16:creationId xmlns:a16="http://schemas.microsoft.com/office/drawing/2014/main" id="{3EFC34B8-3DA3-244A-972D-927973B9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4649"/>
            <a:ext cx="12192000" cy="312927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F78975F2-4C4D-BA49-976E-BC8D92D8AB89}"/>
              </a:ext>
            </a:extLst>
          </p:cNvPr>
          <p:cNvSpPr/>
          <p:nvPr/>
        </p:nvSpPr>
        <p:spPr>
          <a:xfrm>
            <a:off x="411892" y="777385"/>
            <a:ext cx="5684108" cy="2316403"/>
          </a:xfrm>
          <a:prstGeom prst="rect">
            <a:avLst/>
          </a:prstGeom>
        </p:spPr>
        <p:txBody>
          <a:bodyPr wrap="square">
            <a:spAutoFit/>
          </a:bodyPr>
          <a:lstStyle/>
          <a:p>
            <a:pPr marL="342900" indent="-342900">
              <a:lnSpc>
                <a:spcPct val="150000"/>
              </a:lnSpc>
              <a:buFont typeface="+mj-lt"/>
              <a:buAutoNum type="arabicPeriod"/>
            </a:pPr>
            <a:r>
              <a:rPr lang="zh-CN" altLang="en-US" sz="1400" b="0" i="0">
                <a:solidFill>
                  <a:srgbClr val="172B4D"/>
                </a:solidFill>
                <a:effectLst/>
                <a:latin typeface="Microsoft YaHei" panose="020B0503020204020204" pitchFamily="34" charset="-122"/>
                <a:ea typeface="Microsoft YaHei" panose="020B0503020204020204" pitchFamily="34" charset="-122"/>
              </a:rPr>
              <a:t>查询结果对象无需特殊标签定义</a:t>
            </a:r>
          </a:p>
          <a:p>
            <a:pPr marL="342900" indent="-342900">
              <a:lnSpc>
                <a:spcPct val="150000"/>
              </a:lnSpc>
              <a:buFont typeface="+mj-lt"/>
              <a:buAutoNum type="arabicPeriod"/>
            </a:pPr>
            <a:r>
              <a:rPr lang="zh-CN" altLang="en-US" sz="1400" b="0" i="0">
                <a:solidFill>
                  <a:srgbClr val="172B4D"/>
                </a:solidFill>
                <a:effectLst/>
                <a:latin typeface="Microsoft YaHei" panose="020B0503020204020204" pitchFamily="34" charset="-122"/>
                <a:ea typeface="Microsoft YaHei" panose="020B0503020204020204" pitchFamily="34" charset="-122"/>
              </a:rPr>
              <a:t>支持根据指定对象自动识别查询字段，而不是全部</a:t>
            </a:r>
            <a:r>
              <a:rPr lang="en" altLang="zh-CN" sz="1400" b="0" i="0">
                <a:solidFill>
                  <a:srgbClr val="172B4D"/>
                </a:solidFill>
                <a:effectLst/>
                <a:latin typeface="Microsoft YaHei" panose="020B0503020204020204" pitchFamily="34" charset="-122"/>
                <a:ea typeface="Microsoft YaHei" panose="020B0503020204020204" pitchFamily="34" charset="-122"/>
              </a:rPr>
              <a:t>SELECT *</a:t>
            </a:r>
          </a:p>
          <a:p>
            <a:pPr marL="342900" indent="-342900">
              <a:lnSpc>
                <a:spcPct val="150000"/>
              </a:lnSpc>
              <a:buFont typeface="+mj-lt"/>
              <a:buAutoNum type="arabicPeriod"/>
            </a:pPr>
            <a:r>
              <a:rPr lang="zh-CN" altLang="en-US" sz="1400" b="0" i="0">
                <a:solidFill>
                  <a:srgbClr val="172B4D"/>
                </a:solidFill>
                <a:effectLst/>
                <a:latin typeface="Microsoft YaHei" panose="020B0503020204020204" pitchFamily="34" charset="-122"/>
                <a:ea typeface="Microsoft YaHei" panose="020B0503020204020204" pitchFamily="34" charset="-122"/>
              </a:rPr>
              <a:t>支持根据指定对象自动过滤不存在的字段内容</a:t>
            </a:r>
          </a:p>
          <a:p>
            <a:pPr marL="342900" indent="-342900">
              <a:lnSpc>
                <a:spcPct val="150000"/>
              </a:lnSpc>
              <a:buFont typeface="+mj-lt"/>
              <a:buAutoNum type="arabicPeriod"/>
            </a:pPr>
            <a:r>
              <a:rPr lang="zh-CN" altLang="en-US" sz="1400" b="0" i="0">
                <a:solidFill>
                  <a:srgbClr val="172B4D"/>
                </a:solidFill>
                <a:effectLst/>
                <a:latin typeface="Microsoft YaHei" panose="020B0503020204020204" pitchFamily="34" charset="-122"/>
                <a:ea typeface="Microsoft YaHei" panose="020B0503020204020204" pitchFamily="34" charset="-122"/>
              </a:rPr>
              <a:t>使用</a:t>
            </a:r>
            <a:r>
              <a:rPr lang="en" altLang="zh-CN" sz="1400" b="0" i="0">
                <a:solidFill>
                  <a:srgbClr val="172B4D"/>
                </a:solidFill>
                <a:effectLst/>
                <a:latin typeface="Microsoft YaHei" panose="020B0503020204020204" pitchFamily="34" charset="-122"/>
                <a:ea typeface="Microsoft YaHei" panose="020B0503020204020204" pitchFamily="34" charset="-122"/>
              </a:rPr>
              <a:t>DAO</a:t>
            </a:r>
            <a:r>
              <a:rPr lang="zh-CN" altLang="en-US" sz="1400" b="0" i="0">
                <a:solidFill>
                  <a:srgbClr val="172B4D"/>
                </a:solidFill>
                <a:effectLst/>
                <a:latin typeface="Microsoft YaHei" panose="020B0503020204020204" pitchFamily="34" charset="-122"/>
                <a:ea typeface="Microsoft YaHei" panose="020B0503020204020204" pitchFamily="34" charset="-122"/>
              </a:rPr>
              <a:t>对象封装代码设计，通过对象方式操作数据表</a:t>
            </a:r>
          </a:p>
          <a:p>
            <a:pPr marL="342900" indent="-342900">
              <a:lnSpc>
                <a:spcPct val="150000"/>
              </a:lnSpc>
              <a:buFont typeface="+mj-lt"/>
              <a:buAutoNum type="arabicPeriod"/>
            </a:pPr>
            <a:r>
              <a:rPr lang="en" altLang="zh-CN" sz="1400" b="0" i="0">
                <a:solidFill>
                  <a:srgbClr val="172B4D"/>
                </a:solidFill>
                <a:effectLst/>
                <a:latin typeface="Microsoft YaHei" panose="020B0503020204020204" pitchFamily="34" charset="-122"/>
                <a:ea typeface="Microsoft YaHei" panose="020B0503020204020204" pitchFamily="34" charset="-122"/>
              </a:rPr>
              <a:t>DAO</a:t>
            </a:r>
            <a:r>
              <a:rPr lang="zh-CN" altLang="en-US" sz="1400" b="0" i="0">
                <a:solidFill>
                  <a:srgbClr val="172B4D"/>
                </a:solidFill>
                <a:effectLst/>
                <a:latin typeface="Microsoft YaHei" panose="020B0503020204020204" pitchFamily="34" charset="-122"/>
                <a:ea typeface="Microsoft YaHei" panose="020B0503020204020204" pitchFamily="34" charset="-122"/>
              </a:rPr>
              <a:t>对象将关联的表名及字段名进行封装，避免字符串硬编码</a:t>
            </a:r>
          </a:p>
          <a:p>
            <a:pPr marL="342900" indent="-342900">
              <a:lnSpc>
                <a:spcPct val="150000"/>
              </a:lnSpc>
              <a:buFont typeface="+mj-lt"/>
              <a:buAutoNum type="arabicPeriod"/>
            </a:pPr>
            <a:r>
              <a:rPr lang="zh-CN" altLang="en-US" sz="1400" b="0" i="0">
                <a:solidFill>
                  <a:srgbClr val="172B4D"/>
                </a:solidFill>
                <a:effectLst/>
                <a:latin typeface="Microsoft YaHei" panose="020B0503020204020204" pitchFamily="34" charset="-122"/>
                <a:ea typeface="Microsoft YaHei" panose="020B0503020204020204" pitchFamily="34" charset="-122"/>
              </a:rPr>
              <a:t>无需提前定义实体对象接受返回结果，无需创建中间实体对象用于接口返回对象的赋值转换</a:t>
            </a:r>
          </a:p>
        </p:txBody>
      </p:sp>
      <p:sp>
        <p:nvSpPr>
          <p:cNvPr id="10" name="矩形 9">
            <a:extLst>
              <a:ext uri="{FF2B5EF4-FFF2-40B4-BE49-F238E27FC236}">
                <a16:creationId xmlns:a16="http://schemas.microsoft.com/office/drawing/2014/main" id="{9C65E22A-1B89-BD49-B3BB-1A452FD7DCA2}"/>
              </a:ext>
            </a:extLst>
          </p:cNvPr>
          <p:cNvSpPr/>
          <p:nvPr/>
        </p:nvSpPr>
        <p:spPr>
          <a:xfrm>
            <a:off x="6205799" y="1100550"/>
            <a:ext cx="5684108" cy="1993238"/>
          </a:xfrm>
          <a:prstGeom prst="rect">
            <a:avLst/>
          </a:prstGeom>
        </p:spPr>
        <p:txBody>
          <a:bodyPr wrap="square">
            <a:spAutoFit/>
          </a:bodyPr>
          <a:lstStyle/>
          <a:p>
            <a:pPr marL="342900" indent="-342900">
              <a:lnSpc>
                <a:spcPct val="150000"/>
              </a:lnSpc>
              <a:buFont typeface="+mj-lt"/>
              <a:buAutoNum type="arabicPeriod" startAt="7"/>
            </a:pPr>
            <a:r>
              <a:rPr lang="zh-CN" altLang="en-US" sz="1400" b="0" i="0" dirty="0">
                <a:solidFill>
                  <a:srgbClr val="172B4D"/>
                </a:solidFill>
                <a:effectLst/>
                <a:latin typeface="Microsoft YaHei" panose="020B0503020204020204" pitchFamily="34" charset="-122"/>
                <a:ea typeface="Microsoft YaHei" panose="020B0503020204020204" pitchFamily="34" charset="-122"/>
              </a:rPr>
              <a:t>查询结果对象无需提前初始化，查询到数据时才会自动创建</a:t>
            </a:r>
          </a:p>
          <a:p>
            <a:pPr marL="342900" indent="-342900">
              <a:lnSpc>
                <a:spcPct val="150000"/>
              </a:lnSpc>
              <a:buFont typeface="+mj-lt"/>
              <a:buAutoNum type="arabicPeriod" startAt="7"/>
            </a:pPr>
            <a:r>
              <a:rPr lang="zh-CN" altLang="en-US" sz="1400" b="0" i="0" dirty="0">
                <a:solidFill>
                  <a:srgbClr val="172B4D"/>
                </a:solidFill>
                <a:effectLst/>
                <a:latin typeface="Microsoft YaHei" panose="020B0503020204020204" pitchFamily="34" charset="-122"/>
                <a:ea typeface="Microsoft YaHei" panose="020B0503020204020204" pitchFamily="34" charset="-122"/>
              </a:rPr>
              <a:t>支持</a:t>
            </a:r>
            <a:r>
              <a:rPr lang="en" altLang="zh-CN" sz="1400" b="0" i="0" dirty="0">
                <a:solidFill>
                  <a:srgbClr val="172B4D"/>
                </a:solidFill>
                <a:effectLst/>
                <a:latin typeface="Microsoft YaHei" panose="020B0503020204020204" pitchFamily="34" charset="-122"/>
                <a:ea typeface="Microsoft YaHei" panose="020B0503020204020204" pitchFamily="34" charset="-122"/>
              </a:rPr>
              <a:t>context</a:t>
            </a:r>
            <a:r>
              <a:rPr lang="zh-CN" altLang="en-US" sz="1400" b="0" i="0" dirty="0">
                <a:solidFill>
                  <a:srgbClr val="172B4D"/>
                </a:solidFill>
                <a:effectLst/>
                <a:latin typeface="Microsoft YaHei" panose="020B0503020204020204" pitchFamily="34" charset="-122"/>
                <a:ea typeface="Microsoft YaHei" panose="020B0503020204020204" pitchFamily="34" charset="-122"/>
              </a:rPr>
              <a:t>输入，以便支持链路跟踪</a:t>
            </a:r>
          </a:p>
          <a:p>
            <a:pPr marL="342900" indent="-342900">
              <a:lnSpc>
                <a:spcPct val="150000"/>
              </a:lnSpc>
              <a:buFont typeface="+mj-lt"/>
              <a:buAutoNum type="arabicPeriod" startAt="7"/>
            </a:pPr>
            <a:r>
              <a:rPr lang="zh-CN" altLang="en-US" sz="1400" b="0" i="0" dirty="0">
                <a:solidFill>
                  <a:srgbClr val="172B4D"/>
                </a:solidFill>
                <a:effectLst/>
                <a:latin typeface="Microsoft YaHei" panose="020B0503020204020204" pitchFamily="34" charset="-122"/>
                <a:ea typeface="Microsoft YaHei" panose="020B0503020204020204" pitchFamily="34" charset="-122"/>
              </a:rPr>
              <a:t>支持</a:t>
            </a:r>
            <a:r>
              <a:rPr lang="en" altLang="zh-CN" sz="1400" b="0" i="0" dirty="0">
                <a:solidFill>
                  <a:srgbClr val="172B4D"/>
                </a:solidFill>
                <a:effectLst/>
                <a:latin typeface="Microsoft YaHei" panose="020B0503020204020204" pitchFamily="34" charset="-122"/>
                <a:ea typeface="Microsoft YaHei" panose="020B0503020204020204" pitchFamily="34" charset="-122"/>
              </a:rPr>
              <a:t>SQL</a:t>
            </a:r>
            <a:r>
              <a:rPr lang="zh-CN" altLang="en-US" sz="1400" b="0" i="0" dirty="0">
                <a:solidFill>
                  <a:srgbClr val="172B4D"/>
                </a:solidFill>
                <a:effectLst/>
                <a:latin typeface="Microsoft YaHei" panose="020B0503020204020204" pitchFamily="34" charset="-122"/>
                <a:ea typeface="Microsoft YaHei" panose="020B0503020204020204" pitchFamily="34" charset="-122"/>
              </a:rPr>
              <a:t>日志输出能力，支持开关功能</a:t>
            </a:r>
          </a:p>
          <a:p>
            <a:pPr marL="342900" indent="-342900">
              <a:lnSpc>
                <a:spcPct val="150000"/>
              </a:lnSpc>
              <a:buFont typeface="+mj-lt"/>
              <a:buAutoNum type="arabicPeriod" startAt="7"/>
            </a:pPr>
            <a:r>
              <a:rPr lang="zh-CN" altLang="en-US" sz="1400" b="0" i="0" dirty="0">
                <a:solidFill>
                  <a:srgbClr val="172B4D"/>
                </a:solidFill>
                <a:effectLst/>
                <a:latin typeface="Microsoft YaHei" panose="020B0503020204020204" pitchFamily="34" charset="-122"/>
                <a:ea typeface="Microsoft YaHei" panose="020B0503020204020204" pitchFamily="34" charset="-122"/>
              </a:rPr>
              <a:t>数据模型、数据操作、业务逻辑解耦，支持</a:t>
            </a:r>
            <a:r>
              <a:rPr lang="en" altLang="zh-CN" sz="1400" b="0" i="0" dirty="0">
                <a:solidFill>
                  <a:srgbClr val="172B4D"/>
                </a:solidFill>
                <a:effectLst/>
                <a:latin typeface="Microsoft YaHei" panose="020B0503020204020204" pitchFamily="34" charset="-122"/>
                <a:ea typeface="Microsoft YaHei" panose="020B0503020204020204" pitchFamily="34" charset="-122"/>
              </a:rPr>
              <a:t>Dao</a:t>
            </a:r>
            <a:r>
              <a:rPr lang="zh-CN" altLang="en-US" sz="1400" b="0" i="0" dirty="0">
                <a:solidFill>
                  <a:srgbClr val="172B4D"/>
                </a:solidFill>
                <a:effectLst/>
                <a:latin typeface="Microsoft YaHei" panose="020B0503020204020204" pitchFamily="34" charset="-122"/>
                <a:ea typeface="Microsoft YaHei" panose="020B0503020204020204" pitchFamily="34" charset="-122"/>
              </a:rPr>
              <a:t>及</a:t>
            </a:r>
            <a:r>
              <a:rPr lang="en" altLang="zh-CN" sz="1400" b="0" i="0" dirty="0">
                <a:solidFill>
                  <a:srgbClr val="172B4D"/>
                </a:solidFill>
                <a:effectLst/>
                <a:latin typeface="Microsoft YaHei" panose="020B0503020204020204" pitchFamily="34" charset="-122"/>
                <a:ea typeface="Microsoft YaHei" panose="020B0503020204020204" pitchFamily="34" charset="-122"/>
              </a:rPr>
              <a:t>Model</a:t>
            </a:r>
            <a:r>
              <a:rPr lang="zh-CN" altLang="en-US" sz="1400" b="0" i="0" dirty="0">
                <a:solidFill>
                  <a:srgbClr val="172B4D"/>
                </a:solidFill>
                <a:effectLst/>
                <a:latin typeface="Microsoft YaHei" panose="020B0503020204020204" pitchFamily="34" charset="-122"/>
                <a:ea typeface="Microsoft YaHei" panose="020B0503020204020204" pitchFamily="34" charset="-122"/>
              </a:rPr>
              <a:t>代码工具化自动生成，提高开发效率，便于规范落地</a:t>
            </a:r>
            <a:endParaRPr lang="en-US" altLang="zh-CN" sz="1400"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startAt="7"/>
            </a:pPr>
            <a:r>
              <a:rPr lang="zh-CN" altLang="en-US" sz="1400" dirty="0">
                <a:solidFill>
                  <a:srgbClr val="172B4D"/>
                </a:solidFill>
                <a:latin typeface="Microsoft YaHei" panose="020B0503020204020204" pitchFamily="34" charset="-122"/>
                <a:ea typeface="Microsoft YaHei" panose="020B0503020204020204" pitchFamily="34" charset="-122"/>
              </a:rPr>
              <a:t>等等。</a:t>
            </a:r>
            <a:endParaRPr lang="zh-CN" altLang="en-US" sz="1400"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8306320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38521"/>
                </a:solidFill>
                <a:latin typeface="Microsoft YaHei" panose="020B0503020204020204" pitchFamily="34" charset="-122"/>
                <a:ea typeface="Microsoft YaHei" panose="020B0503020204020204" pitchFamily="34" charset="-122"/>
              </a:rPr>
              <a:t>DAO</a:t>
            </a:r>
            <a:r>
              <a:rPr lang="zh-CN" altLang="en-US" sz="3200" dirty="0">
                <a:solidFill>
                  <a:srgbClr val="F38521"/>
                </a:solidFill>
                <a:latin typeface="Microsoft YaHei" panose="020B0503020204020204" pitchFamily="34" charset="-122"/>
                <a:ea typeface="Microsoft YaHei" panose="020B0503020204020204" pitchFamily="34" charset="-122"/>
              </a:rPr>
              <a:t>封装设计</a:t>
            </a:r>
            <a:r>
              <a:rPr lang="en-US" altLang="zh-CN" sz="3200" dirty="0">
                <a:solidFill>
                  <a:srgbClr val="F38521"/>
                </a:solidFill>
                <a:latin typeface="Microsoft YaHei" panose="020B0503020204020204" pitchFamily="34" charset="-122"/>
                <a:ea typeface="Microsoft YaHei" panose="020B0503020204020204" pitchFamily="34" charset="-122"/>
              </a:rPr>
              <a:t>-DO</a:t>
            </a:r>
            <a:r>
              <a:rPr lang="zh-CN" altLang="en-US" sz="3200" dirty="0">
                <a:solidFill>
                  <a:srgbClr val="F38521"/>
                </a:solidFill>
                <a:latin typeface="Microsoft YaHei" panose="020B0503020204020204" pitchFamily="34" charset="-122"/>
                <a:ea typeface="Microsoft YaHei" panose="020B0503020204020204" pitchFamily="34" charset="-122"/>
              </a:rPr>
              <a:t>模型引入</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55FD24E4-47A4-0B43-83E0-8125DD80821B}"/>
              </a:ext>
            </a:extLst>
          </p:cNvPr>
          <p:cNvPicPr>
            <a:picLocks noChangeAspect="1"/>
          </p:cNvPicPr>
          <p:nvPr/>
        </p:nvPicPr>
        <p:blipFill>
          <a:blip r:embed="rId3"/>
          <a:stretch>
            <a:fillRect/>
          </a:stretch>
        </p:blipFill>
        <p:spPr>
          <a:xfrm>
            <a:off x="177654" y="3512295"/>
            <a:ext cx="5382352" cy="2663288"/>
          </a:xfrm>
          <a:prstGeom prst="rect">
            <a:avLst/>
          </a:prstGeom>
        </p:spPr>
      </p:pic>
      <p:pic>
        <p:nvPicPr>
          <p:cNvPr id="8" name="图片 7">
            <a:extLst>
              <a:ext uri="{FF2B5EF4-FFF2-40B4-BE49-F238E27FC236}">
                <a16:creationId xmlns:a16="http://schemas.microsoft.com/office/drawing/2014/main" id="{38C94F77-0EEB-8A49-8929-A10426A53296}"/>
              </a:ext>
            </a:extLst>
          </p:cNvPr>
          <p:cNvPicPr>
            <a:picLocks noChangeAspect="1"/>
          </p:cNvPicPr>
          <p:nvPr/>
        </p:nvPicPr>
        <p:blipFill>
          <a:blip r:embed="rId4"/>
          <a:stretch>
            <a:fillRect/>
          </a:stretch>
        </p:blipFill>
        <p:spPr>
          <a:xfrm>
            <a:off x="182426" y="832432"/>
            <a:ext cx="5382352" cy="2660833"/>
          </a:xfrm>
          <a:prstGeom prst="rect">
            <a:avLst/>
          </a:prstGeom>
        </p:spPr>
      </p:pic>
      <p:sp>
        <p:nvSpPr>
          <p:cNvPr id="12" name="右箭头 11">
            <a:extLst>
              <a:ext uri="{FF2B5EF4-FFF2-40B4-BE49-F238E27FC236}">
                <a16:creationId xmlns:a16="http://schemas.microsoft.com/office/drawing/2014/main" id="{F704DBE1-23C3-924F-A68A-E6D1281D8099}"/>
              </a:ext>
            </a:extLst>
          </p:cNvPr>
          <p:cNvSpPr/>
          <p:nvPr/>
        </p:nvSpPr>
        <p:spPr>
          <a:xfrm>
            <a:off x="5601371" y="3200877"/>
            <a:ext cx="610792" cy="58477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id="{F3BBEC38-222C-9F44-AFA2-D93FDB482F51}"/>
              </a:ext>
            </a:extLst>
          </p:cNvPr>
          <p:cNvPicPr>
            <a:picLocks noChangeAspect="1"/>
          </p:cNvPicPr>
          <p:nvPr/>
        </p:nvPicPr>
        <p:blipFill>
          <a:blip r:embed="rId5"/>
          <a:stretch>
            <a:fillRect/>
          </a:stretch>
        </p:blipFill>
        <p:spPr>
          <a:xfrm>
            <a:off x="6238289" y="1449941"/>
            <a:ext cx="5888396" cy="3958117"/>
          </a:xfrm>
          <a:prstGeom prst="rect">
            <a:avLst/>
          </a:prstGeom>
        </p:spPr>
      </p:pic>
    </p:spTree>
    <p:extLst>
      <p:ext uri="{BB962C8B-B14F-4D97-AF65-F5344CB8AC3E}">
        <p14:creationId xmlns:p14="http://schemas.microsoft.com/office/powerpoint/2010/main" val="231193430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38521"/>
                </a:solidFill>
                <a:latin typeface="Microsoft YaHei" panose="020B0503020204020204" pitchFamily="34" charset="-122"/>
                <a:ea typeface="Microsoft YaHei" panose="020B0503020204020204" pitchFamily="34" charset="-122"/>
              </a:rPr>
              <a:t>DAO</a:t>
            </a:r>
            <a:r>
              <a:rPr lang="zh-CN" altLang="en-US" sz="3200" dirty="0">
                <a:solidFill>
                  <a:srgbClr val="F38521"/>
                </a:solidFill>
                <a:latin typeface="Microsoft YaHei" panose="020B0503020204020204" pitchFamily="34" charset="-122"/>
                <a:ea typeface="Microsoft YaHei" panose="020B0503020204020204" pitchFamily="34" charset="-122"/>
              </a:rPr>
              <a:t>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工程封装设计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工程化痛点</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a16="http://schemas.microsoft.com/office/drawing/2014/main" id="{D0358B7C-289C-2B45-AC2D-222D8AC4473C}"/>
              </a:ext>
            </a:extLst>
          </p:cNvPr>
          <p:cNvSpPr/>
          <p:nvPr/>
        </p:nvSpPr>
        <p:spPr>
          <a:xfrm>
            <a:off x="182425" y="1342183"/>
            <a:ext cx="9314272" cy="3351046"/>
          </a:xfrm>
          <a:prstGeom prst="rect">
            <a:avLst/>
          </a:prstGeom>
        </p:spPr>
        <p:txBody>
          <a:bodyPr wrap="square">
            <a:spAutoFit/>
          </a:bodyPr>
          <a:lstStyle/>
          <a:p>
            <a:pPr marL="342900" indent="-342900">
              <a:lnSpc>
                <a:spcPct val="150000"/>
              </a:lnSpc>
              <a:buFont typeface="+mj-lt"/>
              <a:buAutoNum type="arabicPeriod"/>
            </a:pP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数据集合与代码结构不同步</a:t>
            </a:r>
          </a:p>
          <a:p>
            <a:pPr marL="342900" indent="-342900">
              <a:lnSpc>
                <a:spcPct val="150000"/>
              </a:lnSpc>
              <a:buFont typeface="+mj-lt"/>
              <a:buAutoNum type="arabicPeriod"/>
            </a:pP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数据模型与业务模型模糊不清</a:t>
            </a:r>
          </a:p>
          <a:p>
            <a:pPr marL="342900" indent="-342900">
              <a:lnSpc>
                <a:spcPct val="150000"/>
              </a:lnSpc>
              <a:buFont typeface="+mj-lt"/>
              <a:buAutoNum type="arabicPeriod"/>
            </a:pPr>
            <a:r>
              <a:rPr lang="en" altLang="zh-CN" sz="2400" dirty="0">
                <a:solidFill>
                  <a:schemeClr val="tx1">
                    <a:lumMod val="85000"/>
                    <a:lumOff val="15000"/>
                  </a:schemeClr>
                </a:solidFill>
                <a:latin typeface="Microsoft YaHei" panose="020B0503020204020204" pitchFamily="34" charset="-122"/>
                <a:ea typeface="Microsoft YaHei" panose="020B0503020204020204" pitchFamily="34" charset="-122"/>
              </a:rPr>
              <a:t>DAO</a:t>
            </a: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层沉淀太多的业务逻辑封装</a:t>
            </a:r>
          </a:p>
          <a:p>
            <a:pPr marL="342900" indent="-342900">
              <a:lnSpc>
                <a:spcPct val="150000"/>
              </a:lnSpc>
              <a:buFont typeface="+mj-lt"/>
              <a:buAutoNum type="arabicPeriod"/>
            </a:pP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将数据模型作为</a:t>
            </a:r>
            <a:r>
              <a:rPr lang="en" altLang="zh-CN" sz="2400" dirty="0">
                <a:solidFill>
                  <a:schemeClr val="tx1">
                    <a:lumMod val="85000"/>
                    <a:lumOff val="15000"/>
                  </a:schemeClr>
                </a:solidFill>
                <a:latin typeface="Microsoft YaHei" panose="020B0503020204020204" pitchFamily="34" charset="-122"/>
                <a:ea typeface="Microsoft YaHei" panose="020B0503020204020204" pitchFamily="34" charset="-122"/>
              </a:rPr>
              <a:t>ORM/DAO</a:t>
            </a: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操作的参数</a:t>
            </a:r>
          </a:p>
          <a:p>
            <a:pPr marL="342900" indent="-342900">
              <a:lnSpc>
                <a:spcPct val="150000"/>
              </a:lnSpc>
              <a:buFont typeface="+mj-lt"/>
              <a:buAutoNum type="arabicPeriod"/>
            </a:pP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数据操作权限开放，项目任何地方都可以随意调用</a:t>
            </a:r>
          </a:p>
          <a:p>
            <a:pPr marL="342900" indent="-342900">
              <a:lnSpc>
                <a:spcPct val="150000"/>
              </a:lnSpc>
              <a:buFont typeface="+mj-lt"/>
              <a:buAutoNum type="arabicPeriod"/>
            </a:pPr>
            <a:r>
              <a:rPr lang="zh-CN" altLang="en-US" sz="2400" dirty="0">
                <a:solidFill>
                  <a:schemeClr val="tx1">
                    <a:lumMod val="85000"/>
                    <a:lumOff val="15000"/>
                  </a:schemeClr>
                </a:solidFill>
                <a:latin typeface="Microsoft YaHei" panose="020B0503020204020204" pitchFamily="34" charset="-122"/>
                <a:ea typeface="Microsoft YaHei" panose="020B0503020204020204" pitchFamily="34" charset="-122"/>
              </a:rPr>
              <a:t>从顶层业务到底层数据集合操作，通篇使用同一个数据结构</a:t>
            </a:r>
            <a:endParaRPr lang="zh-CN" altLang="en-US" sz="2400" b="0" dirty="0">
              <a:solidFill>
                <a:schemeClr val="tx1">
                  <a:lumMod val="85000"/>
                  <a:lumOff val="15000"/>
                </a:schemeClr>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797564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7677524"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框架介绍</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8" name="矩形 7">
            <a:extLst>
              <a:ext uri="{FF2B5EF4-FFF2-40B4-BE49-F238E27FC236}">
                <a16:creationId xmlns:a16="http://schemas.microsoft.com/office/drawing/2014/main" id="{9CA272AB-A77C-BA43-8AEA-CE2A6A23CA48}"/>
              </a:ext>
            </a:extLst>
          </p:cNvPr>
          <p:cNvSpPr/>
          <p:nvPr/>
        </p:nvSpPr>
        <p:spPr>
          <a:xfrm>
            <a:off x="2310293" y="3142024"/>
            <a:ext cx="3055044" cy="2634119"/>
          </a:xfrm>
          <a:prstGeom prst="rect">
            <a:avLst/>
          </a:prstGeom>
        </p:spPr>
        <p:txBody>
          <a:bodyPr wrap="square">
            <a:spAutoFit/>
          </a:bodyPr>
          <a:lstStyle/>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模块化、松耦合设计</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组件丰富、开箱即用</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简洁易用、文档详尽</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接口化、高扩展性设计</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全链路跟踪特性</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全错误堆栈特性</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接口化的错误码支持</a:t>
            </a:r>
          </a:p>
        </p:txBody>
      </p:sp>
      <p:sp>
        <p:nvSpPr>
          <p:cNvPr id="9" name="文本框 8">
            <a:extLst>
              <a:ext uri="{FF2B5EF4-FFF2-40B4-BE49-F238E27FC236}">
                <a16:creationId xmlns:a16="http://schemas.microsoft.com/office/drawing/2014/main" id="{0C81788E-A62B-3C43-B32A-5F17321FBEA0}"/>
              </a:ext>
            </a:extLst>
          </p:cNvPr>
          <p:cNvSpPr txBox="1"/>
          <p:nvPr/>
        </p:nvSpPr>
        <p:spPr>
          <a:xfrm>
            <a:off x="1060154" y="3887132"/>
            <a:ext cx="877163" cy="369332"/>
          </a:xfrm>
          <a:prstGeom prst="rect">
            <a:avLst/>
          </a:prstGeom>
          <a:noFill/>
        </p:spPr>
        <p:txBody>
          <a:bodyPr wrap="none" rtlCol="0">
            <a:spAutoFit/>
          </a:bodyPr>
          <a:lstStyle/>
          <a:p>
            <a:pPr algn="l"/>
            <a:r>
              <a:rPr kumimoji="1" lang="zh-CN" altLang="en-US" b="0" dirty="0">
                <a:latin typeface="Microsoft YaHei" panose="020B0503020204020204" pitchFamily="34" charset="-122"/>
                <a:ea typeface="Microsoft YaHei" panose="020B0503020204020204" pitchFamily="34" charset="-122"/>
              </a:rPr>
              <a:t>特点：</a:t>
            </a:r>
          </a:p>
        </p:txBody>
      </p:sp>
      <p:sp>
        <p:nvSpPr>
          <p:cNvPr id="10" name="矩形 9">
            <a:extLst>
              <a:ext uri="{FF2B5EF4-FFF2-40B4-BE49-F238E27FC236}">
                <a16:creationId xmlns:a16="http://schemas.microsoft.com/office/drawing/2014/main" id="{37FB1D6B-4072-9E4C-92ED-261FC06EDC73}"/>
              </a:ext>
            </a:extLst>
          </p:cNvPr>
          <p:cNvSpPr/>
          <p:nvPr/>
        </p:nvSpPr>
        <p:spPr>
          <a:xfrm>
            <a:off x="6215365" y="3146009"/>
            <a:ext cx="4284228" cy="2634119"/>
          </a:xfrm>
          <a:prstGeom prst="rect">
            <a:avLst/>
          </a:prstGeom>
        </p:spPr>
        <p:txBody>
          <a:bodyPr wrap="square">
            <a:spAutoFit/>
          </a:bodyPr>
          <a:lstStyle/>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自研的强大</a:t>
            </a:r>
            <a:r>
              <a:rPr lang="en" altLang="zh-CN" sz="1600" b="0" dirty="0">
                <a:latin typeface="Microsoft YaHei" panose="020B0503020204020204" pitchFamily="34" charset="-122"/>
                <a:ea typeface="Microsoft YaHei" panose="020B0503020204020204" pitchFamily="34" charset="-122"/>
              </a:rPr>
              <a:t>ORM</a:t>
            </a:r>
            <a:r>
              <a:rPr lang="zh-CN" altLang="en-US" sz="1600" b="0" dirty="0">
                <a:latin typeface="Microsoft YaHei" panose="020B0503020204020204" pitchFamily="34" charset="-122"/>
                <a:ea typeface="Microsoft YaHei" panose="020B0503020204020204" pitchFamily="34" charset="-122"/>
              </a:rPr>
              <a:t>组件</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强大的工程设计规范</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配套开发工具</a:t>
            </a:r>
            <a:r>
              <a:rPr lang="zh-CN" altLang="en-US" sz="1600" dirty="0">
                <a:latin typeface="Microsoft YaHei" panose="020B0503020204020204" pitchFamily="34" charset="-122"/>
                <a:ea typeface="Microsoft YaHei" panose="020B0503020204020204" pitchFamily="34" charset="-122"/>
              </a:rPr>
              <a:t>，自动化代码生成</a:t>
            </a:r>
            <a:endParaRPr lang="zh-CN" altLang="en-US" sz="1600" b="0" dirty="0">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支持</a:t>
            </a:r>
            <a:r>
              <a:rPr lang="en" altLang="zh-CN" sz="1600" b="0" dirty="0" err="1">
                <a:latin typeface="Microsoft YaHei" panose="020B0503020204020204" pitchFamily="34" charset="-122"/>
                <a:ea typeface="Microsoft YaHei" panose="020B0503020204020204" pitchFamily="34" charset="-122"/>
              </a:rPr>
              <a:t>OpenTelemetry</a:t>
            </a:r>
            <a:r>
              <a:rPr lang="zh-CN" altLang="en-US" sz="1600" b="0" dirty="0">
                <a:latin typeface="Microsoft YaHei" panose="020B0503020204020204" pitchFamily="34" charset="-122"/>
                <a:ea typeface="Microsoft YaHei" panose="020B0503020204020204" pitchFamily="34" charset="-122"/>
              </a:rPr>
              <a:t>可观测性标准</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全自动化生成</a:t>
            </a:r>
            <a:r>
              <a:rPr lang="en" altLang="zh-CN" sz="1600" b="0" dirty="0">
                <a:latin typeface="Microsoft YaHei" panose="020B0503020204020204" pitchFamily="34" charset="-122"/>
                <a:ea typeface="Microsoft YaHei" panose="020B0503020204020204" pitchFamily="34" charset="-122"/>
              </a:rPr>
              <a:t>OpenAPIV3</a:t>
            </a:r>
            <a:r>
              <a:rPr lang="zh-CN" altLang="en-US" sz="1600" b="0" dirty="0">
                <a:latin typeface="Microsoft YaHei" panose="020B0503020204020204" pitchFamily="34" charset="-122"/>
                <a:ea typeface="Microsoft YaHei" panose="020B0503020204020204" pitchFamily="34" charset="-122"/>
              </a:rPr>
              <a:t>标准接口文档</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完善的本地中文化支持</a:t>
            </a:r>
          </a:p>
          <a:p>
            <a:pPr marL="285750" indent="-285750" algn="l">
              <a:lnSpc>
                <a:spcPct val="150000"/>
              </a:lnSpc>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设计为团队及企业使用</a:t>
            </a:r>
          </a:p>
        </p:txBody>
      </p:sp>
      <p:pic>
        <p:nvPicPr>
          <p:cNvPr id="11" name="Picture 2">
            <a:extLst>
              <a:ext uri="{FF2B5EF4-FFF2-40B4-BE49-F238E27FC236}">
                <a16:creationId xmlns:a16="http://schemas.microsoft.com/office/drawing/2014/main" id="{4C7DC0CD-2D28-9C4D-B27A-C0F332F00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003" y="869099"/>
            <a:ext cx="1174724" cy="117472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1AED00D8-2C4D-364E-9281-1750159C310E}"/>
              </a:ext>
            </a:extLst>
          </p:cNvPr>
          <p:cNvSpPr/>
          <p:nvPr/>
        </p:nvSpPr>
        <p:spPr>
          <a:xfrm>
            <a:off x="991507" y="1987561"/>
            <a:ext cx="10929727" cy="1156792"/>
          </a:xfrm>
          <a:prstGeom prst="rect">
            <a:avLst/>
          </a:prstGeom>
        </p:spPr>
        <p:txBody>
          <a:bodyPr wrap="square">
            <a:spAutoFit/>
          </a:bodyPr>
          <a:lstStyle/>
          <a:p>
            <a:pPr algn="l">
              <a:lnSpc>
                <a:spcPct val="150000"/>
              </a:lnSpc>
            </a:pPr>
            <a:r>
              <a:rPr lang="en" altLang="zh-CN" sz="1600" b="0" dirty="0" err="1">
                <a:latin typeface="Microsoft YaHei" panose="020B0503020204020204" pitchFamily="34" charset="-122"/>
                <a:ea typeface="Microsoft YaHei" panose="020B0503020204020204" pitchFamily="34" charset="-122"/>
              </a:rPr>
              <a:t>GoFrame</a:t>
            </a:r>
            <a:r>
              <a:rPr lang="zh-CN" altLang="en-US" sz="1600" b="0" dirty="0">
                <a:latin typeface="Microsoft YaHei" panose="020B0503020204020204" pitchFamily="34" charset="-122"/>
                <a:ea typeface="Microsoft YaHei" panose="020B0503020204020204" pitchFamily="34" charset="-122"/>
              </a:rPr>
              <a:t>是一款模块化、高性能、企业级的</a:t>
            </a:r>
            <a:r>
              <a:rPr lang="en" altLang="zh-CN" sz="1600" b="0" dirty="0">
                <a:latin typeface="Microsoft YaHei" panose="020B0503020204020204" pitchFamily="34" charset="-122"/>
                <a:ea typeface="Microsoft YaHei" panose="020B0503020204020204" pitchFamily="34" charset="-122"/>
              </a:rPr>
              <a:t>Go</a:t>
            </a:r>
            <a:r>
              <a:rPr lang="zh-CN" altLang="en-US" sz="1600" b="0" dirty="0">
                <a:latin typeface="Microsoft YaHei" panose="020B0503020204020204" pitchFamily="34" charset="-122"/>
                <a:ea typeface="Microsoft YaHei" panose="020B0503020204020204" pitchFamily="34" charset="-122"/>
              </a:rPr>
              <a:t>基础开发框架。如果您想使用</a:t>
            </a:r>
            <a:r>
              <a:rPr lang="en" altLang="zh-CN" sz="1600" b="0" dirty="0">
                <a:latin typeface="Microsoft YaHei" panose="020B0503020204020204" pitchFamily="34" charset="-122"/>
                <a:ea typeface="Microsoft YaHei" panose="020B0503020204020204" pitchFamily="34" charset="-122"/>
              </a:rPr>
              <a:t>Golang</a:t>
            </a:r>
            <a:r>
              <a:rPr lang="zh-CN" altLang="en-US" sz="1600" b="0" dirty="0">
                <a:latin typeface="Microsoft YaHei" panose="020B0503020204020204" pitchFamily="34" charset="-122"/>
                <a:ea typeface="Microsoft YaHei" panose="020B0503020204020204" pitchFamily="34" charset="-122"/>
              </a:rPr>
              <a:t>开发一个业务型项目，无论是小型还是中大型项目，</a:t>
            </a:r>
            <a:r>
              <a:rPr lang="en" altLang="zh-CN" sz="1600" b="0" dirty="0" err="1">
                <a:latin typeface="Microsoft YaHei" panose="020B0503020204020204" pitchFamily="34" charset="-122"/>
                <a:ea typeface="Microsoft YaHei" panose="020B0503020204020204" pitchFamily="34" charset="-122"/>
              </a:rPr>
              <a:t>GoFrame</a:t>
            </a:r>
            <a:r>
              <a:rPr lang="zh-CN" altLang="en" sz="1600" b="0" dirty="0">
                <a:latin typeface="Microsoft YaHei" panose="020B0503020204020204" pitchFamily="34" charset="-122"/>
                <a:ea typeface="Microsoft YaHei" panose="020B0503020204020204" pitchFamily="34" charset="-122"/>
              </a:rPr>
              <a:t>都</a:t>
            </a:r>
            <a:r>
              <a:rPr lang="zh-CN" altLang="en-US" sz="1600" b="0" dirty="0">
                <a:latin typeface="Microsoft YaHei" panose="020B0503020204020204" pitchFamily="34" charset="-122"/>
                <a:ea typeface="Microsoft YaHei" panose="020B0503020204020204" pitchFamily="34" charset="-122"/>
              </a:rPr>
              <a:t>是您的不二之选。如果您想开发一个</a:t>
            </a:r>
            <a:r>
              <a:rPr lang="en" altLang="zh-CN" sz="1600" b="0" dirty="0">
                <a:latin typeface="Microsoft YaHei" panose="020B0503020204020204" pitchFamily="34" charset="-122"/>
                <a:ea typeface="Microsoft YaHei" panose="020B0503020204020204" pitchFamily="34" charset="-122"/>
              </a:rPr>
              <a:t>Golang</a:t>
            </a:r>
            <a:r>
              <a:rPr lang="zh-CN" altLang="en-US" sz="1600" b="0" dirty="0">
                <a:latin typeface="Microsoft YaHei" panose="020B0503020204020204" pitchFamily="34" charset="-122"/>
                <a:ea typeface="Microsoft YaHei" panose="020B0503020204020204" pitchFamily="34" charset="-122"/>
              </a:rPr>
              <a:t>组件库，</a:t>
            </a:r>
            <a:r>
              <a:rPr lang="en" altLang="zh-CN" sz="1600" b="0" dirty="0" err="1">
                <a:latin typeface="Microsoft YaHei" panose="020B0503020204020204" pitchFamily="34" charset="-122"/>
                <a:ea typeface="Microsoft YaHei" panose="020B0503020204020204" pitchFamily="34" charset="-122"/>
              </a:rPr>
              <a:t>GoFrame</a:t>
            </a:r>
            <a:r>
              <a:rPr lang="zh-CN" altLang="en-US" sz="1600" b="0" dirty="0">
                <a:latin typeface="Microsoft YaHei" panose="020B0503020204020204" pitchFamily="34" charset="-122"/>
                <a:ea typeface="Microsoft YaHei" panose="020B0503020204020204" pitchFamily="34" charset="-122"/>
              </a:rPr>
              <a:t>提供开箱即用、丰富强大的基础组件库也能助您的工作事半功倍。</a:t>
            </a:r>
            <a:r>
              <a:rPr lang="en-US" altLang="zh-CN" sz="1600" b="0" dirty="0" err="1">
                <a:latin typeface="Microsoft YaHei" panose="020B0503020204020204" pitchFamily="34" charset="-122"/>
                <a:ea typeface="Microsoft YaHei" panose="020B0503020204020204" pitchFamily="34" charset="-122"/>
                <a:hlinkClick r:id="rId4"/>
              </a:rPr>
              <a:t>goframe.org</a:t>
            </a:r>
            <a:endParaRPr lang="en-US" altLang="zh-CN" sz="1600" b="0"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A9BAA89B-4E81-5C49-800C-D90B2FEBC2F5}"/>
              </a:ext>
            </a:extLst>
          </p:cNvPr>
          <p:cNvSpPr txBox="1"/>
          <p:nvPr/>
        </p:nvSpPr>
        <p:spPr>
          <a:xfrm>
            <a:off x="1060154" y="5824939"/>
            <a:ext cx="877163" cy="369332"/>
          </a:xfrm>
          <a:prstGeom prst="rect">
            <a:avLst/>
          </a:prstGeom>
          <a:noFill/>
        </p:spPr>
        <p:txBody>
          <a:bodyPr wrap="none" rtlCol="0">
            <a:spAutoFit/>
          </a:bodyPr>
          <a:lstStyle/>
          <a:p>
            <a:pPr algn="l"/>
            <a:r>
              <a:rPr kumimoji="1" lang="zh-CN" altLang="en-US" b="0" dirty="0">
                <a:latin typeface="Microsoft YaHei" panose="020B0503020204020204" pitchFamily="34" charset="-122"/>
                <a:ea typeface="Microsoft YaHei" panose="020B0503020204020204" pitchFamily="34" charset="-122"/>
              </a:rPr>
              <a:t>协议：</a:t>
            </a:r>
          </a:p>
        </p:txBody>
      </p:sp>
      <p:sp>
        <p:nvSpPr>
          <p:cNvPr id="14" name="矩形 13">
            <a:extLst>
              <a:ext uri="{FF2B5EF4-FFF2-40B4-BE49-F238E27FC236}">
                <a16:creationId xmlns:a16="http://schemas.microsoft.com/office/drawing/2014/main" id="{2D062C04-DE3B-3441-99D7-92C6A11AE6F7}"/>
              </a:ext>
            </a:extLst>
          </p:cNvPr>
          <p:cNvSpPr/>
          <p:nvPr/>
        </p:nvSpPr>
        <p:spPr>
          <a:xfrm>
            <a:off x="2310293" y="5776143"/>
            <a:ext cx="6710377" cy="418128"/>
          </a:xfrm>
          <a:prstGeom prst="rect">
            <a:avLst/>
          </a:prstGeom>
        </p:spPr>
        <p:txBody>
          <a:bodyPr wrap="square">
            <a:spAutoFit/>
          </a:bodyPr>
          <a:lstStyle/>
          <a:p>
            <a:pPr algn="l">
              <a:lnSpc>
                <a:spcPct val="150000"/>
              </a:lnSpc>
            </a:pPr>
            <a:r>
              <a:rPr lang="en" altLang="zh-CN" sz="1600" b="0" dirty="0" err="1">
                <a:latin typeface="Microsoft YaHei" panose="020B0503020204020204" pitchFamily="34" charset="-122"/>
                <a:ea typeface="Microsoft YaHei" panose="020B0503020204020204" pitchFamily="34" charset="-122"/>
              </a:rPr>
              <a:t>GoFrame</a:t>
            </a:r>
            <a:r>
              <a:rPr lang="en" altLang="zh-CN" sz="1600" b="0" dirty="0">
                <a:latin typeface="Microsoft YaHei" panose="020B0503020204020204" pitchFamily="34" charset="-122"/>
                <a:ea typeface="Microsoft YaHei" panose="020B0503020204020204" pitchFamily="34" charset="-122"/>
              </a:rPr>
              <a:t> </a:t>
            </a:r>
            <a:r>
              <a:rPr lang="zh-CN" altLang="en-US" sz="1600" b="0" dirty="0">
                <a:latin typeface="Microsoft YaHei" panose="020B0503020204020204" pitchFamily="34" charset="-122"/>
                <a:ea typeface="Microsoft YaHei" panose="020B0503020204020204" pitchFamily="34" charset="-122"/>
              </a:rPr>
              <a:t>使用非常友好的 </a:t>
            </a:r>
            <a:r>
              <a:rPr lang="en" altLang="zh-CN" sz="1600" b="0" dirty="0">
                <a:latin typeface="Microsoft YaHei" panose="020B0503020204020204" pitchFamily="34" charset="-122"/>
                <a:ea typeface="Microsoft YaHei" panose="020B0503020204020204" pitchFamily="34" charset="-122"/>
              </a:rPr>
              <a:t>MIT </a:t>
            </a:r>
            <a:r>
              <a:rPr lang="zh-CN" altLang="en-US" sz="1600" b="0" dirty="0">
                <a:latin typeface="Microsoft YaHei" panose="020B0503020204020204" pitchFamily="34" charset="-122"/>
                <a:ea typeface="Microsoft YaHei" panose="020B0503020204020204" pitchFamily="34" charset="-122"/>
              </a:rPr>
              <a:t>开源协议进行发布，永久</a:t>
            </a:r>
            <a:r>
              <a:rPr lang="en-US" altLang="zh-CN" sz="1600" b="0" dirty="0">
                <a:latin typeface="Microsoft YaHei" panose="020B0503020204020204" pitchFamily="34" charset="-122"/>
                <a:ea typeface="Microsoft YaHei" panose="020B0503020204020204" pitchFamily="34" charset="-122"/>
              </a:rPr>
              <a:t>100%</a:t>
            </a:r>
            <a:r>
              <a:rPr lang="zh-CN" altLang="en-US" sz="1600" b="0" dirty="0">
                <a:latin typeface="Microsoft YaHei" panose="020B0503020204020204" pitchFamily="34" charset="-122"/>
                <a:ea typeface="Microsoft YaHei" panose="020B0503020204020204" pitchFamily="34" charset="-122"/>
              </a:rPr>
              <a:t>开源免费。</a:t>
            </a:r>
          </a:p>
        </p:txBody>
      </p:sp>
    </p:spTree>
    <p:extLst>
      <p:ext uri="{BB962C8B-B14F-4D97-AF65-F5344CB8AC3E}">
        <p14:creationId xmlns:p14="http://schemas.microsoft.com/office/powerpoint/2010/main" val="352150781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38521"/>
                </a:solidFill>
                <a:latin typeface="Microsoft YaHei" panose="020B0503020204020204" pitchFamily="34" charset="-122"/>
                <a:ea typeface="Microsoft YaHei" panose="020B0503020204020204" pitchFamily="34" charset="-122"/>
              </a:rPr>
              <a:t>DAO</a:t>
            </a:r>
            <a:r>
              <a:rPr lang="zh-CN" altLang="en-US" sz="3200" dirty="0">
                <a:solidFill>
                  <a:srgbClr val="F38521"/>
                </a:solidFill>
                <a:latin typeface="Microsoft YaHei" panose="020B0503020204020204" pitchFamily="34" charset="-122"/>
                <a:ea typeface="Microsoft YaHei" panose="020B0503020204020204" pitchFamily="34" charset="-122"/>
              </a:rPr>
              <a:t>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工程封装设计</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工程化改进</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416B4FF-F47D-6341-82B3-2622F3BA0C0C}"/>
              </a:ext>
            </a:extLst>
          </p:cNvPr>
          <p:cNvPicPr>
            <a:picLocks noChangeAspect="1"/>
          </p:cNvPicPr>
          <p:nvPr/>
        </p:nvPicPr>
        <p:blipFill>
          <a:blip r:embed="rId3"/>
          <a:stretch>
            <a:fillRect/>
          </a:stretch>
        </p:blipFill>
        <p:spPr>
          <a:xfrm>
            <a:off x="182424" y="904107"/>
            <a:ext cx="11521895" cy="5306136"/>
          </a:xfrm>
          <a:prstGeom prst="rect">
            <a:avLst/>
          </a:prstGeom>
        </p:spPr>
      </p:pic>
    </p:spTree>
    <p:extLst>
      <p:ext uri="{BB962C8B-B14F-4D97-AF65-F5344CB8AC3E}">
        <p14:creationId xmlns:p14="http://schemas.microsoft.com/office/powerpoint/2010/main" val="302046171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914401" y="2851648"/>
            <a:ext cx="5368834"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rPr>
              <a:t>部分功能特性</a:t>
            </a:r>
            <a:endParaRPr kumimoji="0" 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sp>
        <p:nvSpPr>
          <p:cNvPr id="3" name="Google Shape;185;p19">
            <a:extLst>
              <a:ext uri="{FF2B5EF4-FFF2-40B4-BE49-F238E27FC236}">
                <a16:creationId xmlns:a16="http://schemas.microsoft.com/office/drawing/2014/main" id="{37446C5A-708A-481A-BEAE-03D8CC1B2399}"/>
              </a:ext>
            </a:extLst>
          </p:cNvPr>
          <p:cNvSpPr txBox="1">
            <a:spLocks/>
          </p:cNvSpPr>
          <p:nvPr/>
        </p:nvSpPr>
        <p:spPr>
          <a:xfrm>
            <a:off x="2771610" y="1760697"/>
            <a:ext cx="3909900" cy="513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800" b="0" i="0" u="none" strike="noStrike" cap="none">
                <a:solidFill>
                  <a:srgbClr val="FFFF00"/>
                </a:solidFill>
                <a:latin typeface="Roboto"/>
                <a:ea typeface="Roboto"/>
                <a:cs typeface="Roboto"/>
                <a:sym typeface="Roboto"/>
              </a:defRPr>
            </a:lvl1pPr>
            <a:lvl2pPr marR="0" lvl="1"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Roboto"/>
            </a:endParaRPr>
          </a:p>
        </p:txBody>
      </p:sp>
      <p:sp>
        <p:nvSpPr>
          <p:cNvPr id="4" name="文本框 3">
            <a:extLst>
              <a:ext uri="{FF2B5EF4-FFF2-40B4-BE49-F238E27FC236}">
                <a16:creationId xmlns:a16="http://schemas.microsoft.com/office/drawing/2014/main" id="{BE2B84CE-ECB1-7846-A483-E1F367837FAB}"/>
              </a:ext>
            </a:extLst>
          </p:cNvPr>
          <p:cNvSpPr txBox="1"/>
          <p:nvPr/>
        </p:nvSpPr>
        <p:spPr>
          <a:xfrm>
            <a:off x="6571720" y="1344547"/>
            <a:ext cx="4401080" cy="44373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接口文档生成</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统一数据校验</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统一错误处理</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全链路跟踪特性</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全错误堆栈特性</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更多功能特性</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3445508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接口文档生成</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3" name="矩形 2">
            <a:extLst>
              <a:ext uri="{FF2B5EF4-FFF2-40B4-BE49-F238E27FC236}">
                <a16:creationId xmlns:a16="http://schemas.microsoft.com/office/drawing/2014/main" id="{AA265BE3-6EDF-9740-8F88-305D3EB0DE66}"/>
              </a:ext>
            </a:extLst>
          </p:cNvPr>
          <p:cNvSpPr/>
          <p:nvPr/>
        </p:nvSpPr>
        <p:spPr>
          <a:xfrm>
            <a:off x="182425" y="884683"/>
            <a:ext cx="4714057" cy="4192879"/>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规范化</a:t>
            </a:r>
            <a:r>
              <a:rPr lang="en" altLang="zh-CN" sz="2000" dirty="0">
                <a:solidFill>
                  <a:srgbClr val="172B4D"/>
                </a:solidFill>
                <a:latin typeface="Microsoft YaHei" panose="020B0503020204020204" pitchFamily="34" charset="-122"/>
                <a:ea typeface="Microsoft YaHei" panose="020B0503020204020204" pitchFamily="34" charset="-122"/>
              </a:rPr>
              <a:t>API</a:t>
            </a:r>
            <a:r>
              <a:rPr lang="zh-CN" altLang="en-US" sz="2000" dirty="0">
                <a:solidFill>
                  <a:srgbClr val="172B4D"/>
                </a:solidFill>
                <a:latin typeface="Microsoft YaHei" panose="020B0503020204020204" pitchFamily="34" charset="-122"/>
                <a:ea typeface="Microsoft YaHei" panose="020B0503020204020204" pitchFamily="34" charset="-122"/>
              </a:rPr>
              <a:t>按照结构化编程设计</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规范化</a:t>
            </a:r>
            <a:r>
              <a:rPr lang="en" altLang="zh-CN" sz="2000" dirty="0">
                <a:solidFill>
                  <a:srgbClr val="172B4D"/>
                </a:solidFill>
                <a:latin typeface="Microsoft YaHei" panose="020B0503020204020204" pitchFamily="34" charset="-122"/>
                <a:ea typeface="Microsoft YaHei" panose="020B0503020204020204" pitchFamily="34" charset="-122"/>
              </a:rPr>
              <a:t>API</a:t>
            </a:r>
            <a:r>
              <a:rPr lang="zh-CN" altLang="en-US" sz="2000" dirty="0">
                <a:solidFill>
                  <a:srgbClr val="172B4D"/>
                </a:solidFill>
                <a:latin typeface="Microsoft YaHei" panose="020B0503020204020204" pitchFamily="34" charset="-122"/>
                <a:ea typeface="Microsoft YaHei" panose="020B0503020204020204" pitchFamily="34" charset="-122"/>
              </a:rPr>
              <a:t>接口方法参数风格定义</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更加简化的路由注册与维护</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统一接口返回数据格式设计</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保障代码与接口文档同步维护</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自动的</a:t>
            </a:r>
            <a:r>
              <a:rPr lang="en" altLang="zh-CN" sz="2000" dirty="0">
                <a:solidFill>
                  <a:srgbClr val="172B4D"/>
                </a:solidFill>
                <a:latin typeface="Microsoft YaHei" panose="020B0503020204020204" pitchFamily="34" charset="-122"/>
                <a:ea typeface="Microsoft YaHei" panose="020B0503020204020204" pitchFamily="34" charset="-122"/>
              </a:rPr>
              <a:t>API</a:t>
            </a:r>
            <a:r>
              <a:rPr lang="zh-CN" altLang="en-US" sz="2000" dirty="0">
                <a:solidFill>
                  <a:srgbClr val="172B4D"/>
                </a:solidFill>
                <a:latin typeface="Microsoft YaHei" panose="020B0503020204020204" pitchFamily="34" charset="-122"/>
                <a:ea typeface="Microsoft YaHei" panose="020B0503020204020204" pitchFamily="34" charset="-122"/>
              </a:rPr>
              <a:t>参数对象化接收与校验</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自动生成基于标准</a:t>
            </a:r>
            <a:r>
              <a:rPr lang="en" altLang="zh-CN" sz="2000" dirty="0">
                <a:solidFill>
                  <a:srgbClr val="172B4D"/>
                </a:solidFill>
                <a:latin typeface="Microsoft YaHei" panose="020B0503020204020204" pitchFamily="34" charset="-122"/>
                <a:ea typeface="Microsoft YaHei" panose="020B0503020204020204" pitchFamily="34" charset="-122"/>
              </a:rPr>
              <a:t>OpenAPIv3</a:t>
            </a:r>
            <a:r>
              <a:rPr lang="zh-CN" altLang="en-US" sz="2000" dirty="0">
                <a:solidFill>
                  <a:srgbClr val="172B4D"/>
                </a:solidFill>
                <a:latin typeface="Microsoft YaHei" panose="020B0503020204020204" pitchFamily="34" charset="-122"/>
                <a:ea typeface="Microsoft YaHei" panose="020B0503020204020204" pitchFamily="34" charset="-122"/>
              </a:rPr>
              <a:t>协议的接口文档</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自动生成</a:t>
            </a:r>
            <a:r>
              <a:rPr lang="en" altLang="zh-CN" sz="2000" dirty="0" err="1">
                <a:solidFill>
                  <a:srgbClr val="172B4D"/>
                </a:solidFill>
                <a:latin typeface="Microsoft YaHei" panose="020B0503020204020204" pitchFamily="34" charset="-122"/>
                <a:ea typeface="Microsoft YaHei" panose="020B0503020204020204" pitchFamily="34" charset="-122"/>
              </a:rPr>
              <a:t>SwaggerUI</a:t>
            </a:r>
            <a:r>
              <a:rPr lang="zh-CN" altLang="en-US" sz="2000" dirty="0">
                <a:solidFill>
                  <a:srgbClr val="172B4D"/>
                </a:solidFill>
                <a:latin typeface="Microsoft YaHei" panose="020B0503020204020204" pitchFamily="34" charset="-122"/>
                <a:ea typeface="Microsoft YaHei" panose="020B0503020204020204" pitchFamily="34" charset="-122"/>
              </a:rPr>
              <a:t>页面</a:t>
            </a:r>
            <a:endParaRPr lang="zh-CN" altLang="en-US" sz="2000" b="0" i="0" dirty="0">
              <a:solidFill>
                <a:srgbClr val="172B4D"/>
              </a:solidFill>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EB9BB13E-FFF2-4047-AF33-801684858953}"/>
              </a:ext>
            </a:extLst>
          </p:cNvPr>
          <p:cNvPicPr>
            <a:picLocks noChangeAspect="1"/>
          </p:cNvPicPr>
          <p:nvPr/>
        </p:nvPicPr>
        <p:blipFill>
          <a:blip r:embed="rId3"/>
          <a:stretch>
            <a:fillRect/>
          </a:stretch>
        </p:blipFill>
        <p:spPr>
          <a:xfrm>
            <a:off x="5137012" y="884683"/>
            <a:ext cx="7040880" cy="2370406"/>
          </a:xfrm>
          <a:prstGeom prst="rect">
            <a:avLst/>
          </a:prstGeom>
        </p:spPr>
      </p:pic>
      <p:pic>
        <p:nvPicPr>
          <p:cNvPr id="7" name="图片 6">
            <a:extLst>
              <a:ext uri="{FF2B5EF4-FFF2-40B4-BE49-F238E27FC236}">
                <a16:creationId xmlns:a16="http://schemas.microsoft.com/office/drawing/2014/main" id="{37F09181-ECF0-FF44-8BF4-07EAC6ECA63D}"/>
              </a:ext>
            </a:extLst>
          </p:cNvPr>
          <p:cNvPicPr>
            <a:picLocks noChangeAspect="1"/>
          </p:cNvPicPr>
          <p:nvPr/>
        </p:nvPicPr>
        <p:blipFill>
          <a:blip r:embed="rId4"/>
          <a:stretch>
            <a:fillRect/>
          </a:stretch>
        </p:blipFill>
        <p:spPr>
          <a:xfrm>
            <a:off x="5137012" y="3346529"/>
            <a:ext cx="7054988" cy="2851596"/>
          </a:xfrm>
          <a:prstGeom prst="rect">
            <a:avLst/>
          </a:prstGeom>
        </p:spPr>
      </p:pic>
    </p:spTree>
    <p:extLst>
      <p:ext uri="{BB962C8B-B14F-4D97-AF65-F5344CB8AC3E}">
        <p14:creationId xmlns:p14="http://schemas.microsoft.com/office/powerpoint/2010/main" val="292781106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统一数据校验</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F1126BEA-9B94-1E4E-AD5B-AECFFD61F883}"/>
              </a:ext>
            </a:extLst>
          </p:cNvPr>
          <p:cNvPicPr>
            <a:picLocks noChangeAspect="1"/>
          </p:cNvPicPr>
          <p:nvPr/>
        </p:nvPicPr>
        <p:blipFill>
          <a:blip r:embed="rId3"/>
          <a:stretch>
            <a:fillRect/>
          </a:stretch>
        </p:blipFill>
        <p:spPr>
          <a:xfrm>
            <a:off x="6576504" y="3809176"/>
            <a:ext cx="5615496" cy="2375787"/>
          </a:xfrm>
          <a:prstGeom prst="rect">
            <a:avLst/>
          </a:prstGeom>
        </p:spPr>
      </p:pic>
      <p:pic>
        <p:nvPicPr>
          <p:cNvPr id="6" name="图片 5">
            <a:extLst>
              <a:ext uri="{FF2B5EF4-FFF2-40B4-BE49-F238E27FC236}">
                <a16:creationId xmlns:a16="http://schemas.microsoft.com/office/drawing/2014/main" id="{68F084A6-B5B9-FB49-BE20-DABBB29451B5}"/>
              </a:ext>
            </a:extLst>
          </p:cNvPr>
          <p:cNvPicPr>
            <a:picLocks noChangeAspect="1"/>
          </p:cNvPicPr>
          <p:nvPr/>
        </p:nvPicPr>
        <p:blipFill>
          <a:blip r:embed="rId4"/>
          <a:stretch>
            <a:fillRect/>
          </a:stretch>
        </p:blipFill>
        <p:spPr>
          <a:xfrm>
            <a:off x="6576504" y="904650"/>
            <a:ext cx="5615496" cy="2893912"/>
          </a:xfrm>
          <a:prstGeom prst="rect">
            <a:avLst/>
          </a:prstGeom>
        </p:spPr>
      </p:pic>
      <p:sp>
        <p:nvSpPr>
          <p:cNvPr id="7" name="矩形 6">
            <a:extLst>
              <a:ext uri="{FF2B5EF4-FFF2-40B4-BE49-F238E27FC236}">
                <a16:creationId xmlns:a16="http://schemas.microsoft.com/office/drawing/2014/main" id="{AC9FE06C-71CE-EE46-AC3B-6C0767401436}"/>
              </a:ext>
            </a:extLst>
          </p:cNvPr>
          <p:cNvSpPr/>
          <p:nvPr/>
        </p:nvSpPr>
        <p:spPr>
          <a:xfrm>
            <a:off x="182424" y="904650"/>
            <a:ext cx="6394079" cy="4654544"/>
          </a:xfrm>
          <a:prstGeom prst="rect">
            <a:avLst/>
          </a:prstGeom>
        </p:spPr>
        <p:txBody>
          <a:bodyPr wrap="square">
            <a:spAutoFit/>
          </a:bodyPr>
          <a:lstStyle/>
          <a:p>
            <a:pPr>
              <a:lnSpc>
                <a:spcPct val="150000"/>
              </a:lnSpc>
            </a:pPr>
            <a:r>
              <a:rPr lang="zh-CN" altLang="en-US" sz="2000" dirty="0">
                <a:solidFill>
                  <a:srgbClr val="172B4D"/>
                </a:solidFill>
                <a:latin typeface="Microsoft YaHei" panose="020B0503020204020204" pitchFamily="34" charset="-122"/>
                <a:ea typeface="Microsoft YaHei" panose="020B0503020204020204" pitchFamily="34" charset="-122"/>
              </a:rPr>
              <a:t>框架的数据校验使用了统一的校验组件，该校验组件具有以下显著特性：</a:t>
            </a:r>
            <a:endParaRPr lang="en-US" altLang="zh-CN" sz="2000" dirty="0">
              <a:solidFill>
                <a:srgbClr val="172B4D"/>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内置</a:t>
            </a:r>
            <a:r>
              <a:rPr lang="en-US" altLang="zh-CN" sz="2000" dirty="0">
                <a:solidFill>
                  <a:srgbClr val="172B4D"/>
                </a:solidFill>
                <a:latin typeface="Microsoft YaHei" panose="020B0503020204020204" pitchFamily="34" charset="-122"/>
                <a:ea typeface="Microsoft YaHei" panose="020B0503020204020204" pitchFamily="34" charset="-122"/>
              </a:rPr>
              <a:t>40+</a:t>
            </a:r>
            <a:r>
              <a:rPr lang="zh-CN" altLang="en-US" sz="2000" dirty="0">
                <a:solidFill>
                  <a:srgbClr val="172B4D"/>
                </a:solidFill>
                <a:latin typeface="Microsoft YaHei" panose="020B0503020204020204" pitchFamily="34" charset="-122"/>
                <a:ea typeface="Microsoft YaHei" panose="020B0503020204020204" pitchFamily="34" charset="-122"/>
              </a:rPr>
              <a:t>常见数据校验规则，支持大部分业务场景</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a:t>
            </a:r>
            <a:r>
              <a:rPr lang="en" altLang="zh-CN" sz="2000" dirty="0">
                <a:solidFill>
                  <a:srgbClr val="172B4D"/>
                </a:solidFill>
                <a:latin typeface="Microsoft YaHei" panose="020B0503020204020204" pitchFamily="34" charset="-122"/>
                <a:ea typeface="Microsoft YaHei" panose="020B0503020204020204" pitchFamily="34" charset="-122"/>
              </a:rPr>
              <a:t>Server</a:t>
            </a:r>
            <a:r>
              <a:rPr lang="zh-CN" altLang="en-US" sz="2000" dirty="0">
                <a:solidFill>
                  <a:srgbClr val="172B4D"/>
                </a:solidFill>
                <a:latin typeface="Microsoft YaHei" panose="020B0503020204020204" pitchFamily="34" charset="-122"/>
                <a:ea typeface="Microsoft YaHei" panose="020B0503020204020204" pitchFamily="34" charset="-122"/>
              </a:rPr>
              <a:t>层及命令行组件自动化校验</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支持基础类型及复杂对象类型参数校验</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支持顺序校验、灵活的校验结果处理</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支持自定义校验错误提示</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支持结构体递归校验</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支持自定义校验规则</a:t>
            </a:r>
          </a:p>
          <a:p>
            <a:pPr marL="285750" indent="-285750">
              <a:lnSpc>
                <a:spcPct val="150000"/>
              </a:lnSpc>
              <a:buFont typeface="Arial" panose="020B0604020202020204" pitchFamily="34" charset="0"/>
              <a:buChar char="•"/>
            </a:pPr>
            <a:r>
              <a:rPr lang="zh-CN" altLang="en-US" sz="2000" dirty="0">
                <a:solidFill>
                  <a:srgbClr val="172B4D"/>
                </a:solidFill>
                <a:latin typeface="Microsoft YaHei" panose="020B0503020204020204" pitchFamily="34" charset="-122"/>
                <a:ea typeface="Microsoft YaHei" panose="020B0503020204020204" pitchFamily="34" charset="-122"/>
              </a:rPr>
              <a:t>支持</a:t>
            </a:r>
            <a:r>
              <a:rPr lang="en" altLang="zh-CN" sz="2000" dirty="0">
                <a:solidFill>
                  <a:srgbClr val="172B4D"/>
                </a:solidFill>
                <a:latin typeface="Microsoft YaHei" panose="020B0503020204020204" pitchFamily="34" charset="-122"/>
                <a:ea typeface="Microsoft YaHei" panose="020B0503020204020204" pitchFamily="34" charset="-122"/>
              </a:rPr>
              <a:t>I18n</a:t>
            </a:r>
            <a:r>
              <a:rPr lang="zh-CN" altLang="en-US" sz="2000" dirty="0">
                <a:solidFill>
                  <a:srgbClr val="172B4D"/>
                </a:solidFill>
                <a:latin typeface="Microsoft YaHei" panose="020B0503020204020204" pitchFamily="34" charset="-122"/>
                <a:ea typeface="Microsoft YaHei" panose="020B0503020204020204" pitchFamily="34" charset="-122"/>
              </a:rPr>
              <a:t>国际化特性</a:t>
            </a:r>
            <a:endParaRPr lang="zh-CN" altLang="en-US" sz="2000"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5516569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统一错误处理</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00D47394-323D-6B40-9EBA-6BD4754B8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8019"/>
            <a:ext cx="12192000" cy="314801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5A6CE713-A101-1C46-9B0D-3EE8E4156D5E}"/>
              </a:ext>
            </a:extLst>
          </p:cNvPr>
          <p:cNvSpPr/>
          <p:nvPr/>
        </p:nvSpPr>
        <p:spPr>
          <a:xfrm>
            <a:off x="0" y="793243"/>
            <a:ext cx="12192000" cy="1987852"/>
          </a:xfrm>
          <a:prstGeom prst="rect">
            <a:avLst/>
          </a:prstGeom>
        </p:spPr>
        <p:txBody>
          <a:bodyPr wrap="square">
            <a:spAutoFit/>
          </a:bodyPr>
          <a:lstStyle/>
          <a:p>
            <a:pPr algn="l">
              <a:lnSpc>
                <a:spcPct val="200000"/>
              </a:lnSpc>
            </a:pPr>
            <a:r>
              <a:rPr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rPr>
              <a:t>在框架统一的处理处理机制下，错误处理只需要将底层的错误通过统一的错误组件往上层抛即可，由</a:t>
            </a:r>
            <a:r>
              <a:rPr lang="zh-CN" altLang="en-US" sz="1600" b="0" dirty="0">
                <a:solidFill>
                  <a:schemeClr val="tx1">
                    <a:lumMod val="75000"/>
                    <a:lumOff val="25000"/>
                  </a:schemeClr>
                </a:solidFill>
                <a:latin typeface="Microsoft YaHei" panose="020B0503020204020204" pitchFamily="34" charset="-122"/>
                <a:ea typeface="Microsoft YaHei" panose="020B0503020204020204" pitchFamily="34" charset="-122"/>
              </a:rPr>
              <a:t>上层</a:t>
            </a:r>
            <a:r>
              <a:rPr lang="en-US" altLang="zh-CN" sz="1600" b="0" dirty="0">
                <a:solidFill>
                  <a:schemeClr val="tx1">
                    <a:lumMod val="75000"/>
                    <a:lumOff val="25000"/>
                  </a:schemeClr>
                </a:solidFill>
                <a:latin typeface="Microsoft YaHei" panose="020B0503020204020204" pitchFamily="34" charset="-122"/>
                <a:ea typeface="Microsoft YaHei" panose="020B0503020204020204" pitchFamily="34" charset="-122"/>
              </a:rPr>
              <a:t>(</a:t>
            </a:r>
            <a:r>
              <a:rPr lang="zh-CN" altLang="en-US" sz="1600" b="0" dirty="0">
                <a:solidFill>
                  <a:schemeClr val="tx1">
                    <a:lumMod val="75000"/>
                    <a:lumOff val="25000"/>
                  </a:schemeClr>
                </a:solidFill>
                <a:latin typeface="Microsoft YaHei" panose="020B0503020204020204" pitchFamily="34" charset="-122"/>
                <a:ea typeface="Microsoft YaHei" panose="020B0503020204020204" pitchFamily="34" charset="-122"/>
              </a:rPr>
              <a:t>结合错误码及当前业务场景</a:t>
            </a:r>
            <a:r>
              <a:rPr lang="en-US" altLang="zh-CN" sz="1600" b="0" dirty="0">
                <a:solidFill>
                  <a:schemeClr val="tx1">
                    <a:lumMod val="75000"/>
                    <a:lumOff val="25000"/>
                  </a:schemeClr>
                </a:solidFill>
                <a:latin typeface="Microsoft YaHei" panose="020B0503020204020204" pitchFamily="34" charset="-122"/>
                <a:ea typeface="Microsoft YaHei" panose="020B0503020204020204" pitchFamily="34" charset="-122"/>
              </a:rPr>
              <a:t>)</a:t>
            </a:r>
            <a:r>
              <a:rPr lang="zh-CN" altLang="en-US" sz="1600" b="0" dirty="0">
                <a:solidFill>
                  <a:schemeClr val="tx1">
                    <a:lumMod val="75000"/>
                    <a:lumOff val="25000"/>
                  </a:schemeClr>
                </a:solidFill>
                <a:latin typeface="Microsoft YaHei" panose="020B0503020204020204" pitchFamily="34" charset="-122"/>
                <a:ea typeface="Microsoft YaHei" panose="020B0503020204020204" pitchFamily="34" charset="-122"/>
              </a:rPr>
              <a:t>来决定如何处理接收到的错误。大部分场景下，顶层会将错误及其堆栈打印到日志，并将顶层和谐的错误返回给调用端（用户侧服务）。</a:t>
            </a:r>
            <a:endParaRPr lang="en-US" altLang="zh-CN" sz="1600" b="0" dirty="0">
              <a:solidFill>
                <a:schemeClr val="tx1">
                  <a:lumMod val="75000"/>
                  <a:lumOff val="25000"/>
                </a:schemeClr>
              </a:solidFill>
              <a:latin typeface="Microsoft YaHei" panose="020B0503020204020204" pitchFamily="34" charset="-122"/>
              <a:ea typeface="Microsoft YaHei" panose="020B0503020204020204" pitchFamily="34" charset="-122"/>
            </a:endParaRPr>
          </a:p>
          <a:p>
            <a:pPr algn="l">
              <a:lnSpc>
                <a:spcPct val="200000"/>
              </a:lnSpc>
            </a:pPr>
            <a:r>
              <a:rPr lang="zh-CN" altLang="en-US" sz="1600" b="1" dirty="0">
                <a:solidFill>
                  <a:schemeClr val="tx1">
                    <a:lumMod val="75000"/>
                    <a:lumOff val="25000"/>
                  </a:schemeClr>
                </a:solidFill>
                <a:latin typeface="Microsoft YaHei" panose="020B0503020204020204" pitchFamily="34" charset="-122"/>
                <a:ea typeface="Microsoft YaHei" panose="020B0503020204020204" pitchFamily="34" charset="-122"/>
              </a:rPr>
              <a:t>程序逻辑不需要不断打桩日志来排查问题（开发维护效率低下），依靠统一错误处理方案可以快速定位解决</a:t>
            </a:r>
            <a:r>
              <a:rPr lang="en-US" altLang="zh-CN" sz="1600" b="1" dirty="0">
                <a:solidFill>
                  <a:schemeClr val="tx1">
                    <a:lumMod val="75000"/>
                    <a:lumOff val="25000"/>
                  </a:schemeClr>
                </a:solidFill>
                <a:latin typeface="Microsoft YaHei" panose="020B0503020204020204" pitchFamily="34" charset="-122"/>
                <a:ea typeface="Microsoft YaHei" panose="020B0503020204020204" pitchFamily="34" charset="-122"/>
              </a:rPr>
              <a:t>90%</a:t>
            </a:r>
            <a:r>
              <a:rPr lang="zh-CN" altLang="en-US" sz="1600" b="1" dirty="0">
                <a:solidFill>
                  <a:schemeClr val="tx1">
                    <a:lumMod val="75000"/>
                    <a:lumOff val="25000"/>
                  </a:schemeClr>
                </a:solidFill>
                <a:latin typeface="Microsoft YaHei" panose="020B0503020204020204" pitchFamily="34" charset="-122"/>
                <a:ea typeface="Microsoft YaHei" panose="020B0503020204020204" pitchFamily="34" charset="-122"/>
              </a:rPr>
              <a:t>以上的问题。</a:t>
            </a:r>
            <a:r>
              <a:rPr lang="en-US" altLang="zh-CN" sz="1600" b="1" i="1" dirty="0" err="1">
                <a:solidFill>
                  <a:schemeClr val="tx1">
                    <a:lumMod val="75000"/>
                    <a:lumOff val="25000"/>
                  </a:schemeClr>
                </a:solidFill>
                <a:latin typeface="Microsoft YaHei" panose="020B0503020204020204" pitchFamily="34" charset="-122"/>
                <a:ea typeface="Microsoft YaHei" panose="020B0503020204020204" pitchFamily="34" charset="-122"/>
              </a:rPr>
              <a:t>GoFrame</a:t>
            </a:r>
            <a:r>
              <a:rPr lang="zh-CN" altLang="en-US" sz="1600" b="1" i="1" dirty="0">
                <a:solidFill>
                  <a:schemeClr val="tx1">
                    <a:lumMod val="75000"/>
                    <a:lumOff val="25000"/>
                  </a:schemeClr>
                </a:solidFill>
                <a:latin typeface="Microsoft YaHei" panose="020B0503020204020204" pitchFamily="34" charset="-122"/>
                <a:ea typeface="Microsoft YaHei" panose="020B0503020204020204" pitchFamily="34" charset="-122"/>
              </a:rPr>
              <a:t>的错误处理提供的不仅仅是一套优秀的错误组件，更是业内领先的错误处理方案。</a:t>
            </a:r>
          </a:p>
        </p:txBody>
      </p:sp>
    </p:spTree>
    <p:extLst>
      <p:ext uri="{BB962C8B-B14F-4D97-AF65-F5344CB8AC3E}">
        <p14:creationId xmlns:p14="http://schemas.microsoft.com/office/powerpoint/2010/main" val="7097820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全链路跟踪特性</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痛点</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D0B414B1-08EE-084F-AA40-329EF8C08539}"/>
              </a:ext>
            </a:extLst>
          </p:cNvPr>
          <p:cNvPicPr>
            <a:picLocks noChangeAspect="1"/>
          </p:cNvPicPr>
          <p:nvPr/>
        </p:nvPicPr>
        <p:blipFill>
          <a:blip r:embed="rId3"/>
          <a:stretch>
            <a:fillRect/>
          </a:stretch>
        </p:blipFill>
        <p:spPr>
          <a:xfrm>
            <a:off x="182425" y="1805681"/>
            <a:ext cx="12009575" cy="3063369"/>
          </a:xfrm>
          <a:prstGeom prst="rect">
            <a:avLst/>
          </a:prstGeom>
        </p:spPr>
      </p:pic>
    </p:spTree>
    <p:extLst>
      <p:ext uri="{BB962C8B-B14F-4D97-AF65-F5344CB8AC3E}">
        <p14:creationId xmlns:p14="http://schemas.microsoft.com/office/powerpoint/2010/main" val="106101735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全链路跟踪特性</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方案</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10A6ADC8-ACAD-0442-94D9-1A03C07C2352}"/>
              </a:ext>
            </a:extLst>
          </p:cNvPr>
          <p:cNvPicPr>
            <a:picLocks noChangeAspect="1"/>
          </p:cNvPicPr>
          <p:nvPr/>
        </p:nvPicPr>
        <p:blipFill>
          <a:blip r:embed="rId3"/>
          <a:stretch>
            <a:fillRect/>
          </a:stretch>
        </p:blipFill>
        <p:spPr>
          <a:xfrm>
            <a:off x="182425" y="874270"/>
            <a:ext cx="12031278" cy="5199959"/>
          </a:xfrm>
          <a:prstGeom prst="rect">
            <a:avLst/>
          </a:prstGeom>
        </p:spPr>
      </p:pic>
    </p:spTree>
    <p:extLst>
      <p:ext uri="{BB962C8B-B14F-4D97-AF65-F5344CB8AC3E}">
        <p14:creationId xmlns:p14="http://schemas.microsoft.com/office/powerpoint/2010/main" val="181766157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全错误堆栈特性</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痛点</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A4074AFD-DDA9-4A4C-A8F9-95BB68F1EF70}"/>
              </a:ext>
            </a:extLst>
          </p:cNvPr>
          <p:cNvPicPr>
            <a:picLocks noChangeAspect="1"/>
          </p:cNvPicPr>
          <p:nvPr/>
        </p:nvPicPr>
        <p:blipFill>
          <a:blip r:embed="rId3"/>
          <a:stretch>
            <a:fillRect/>
          </a:stretch>
        </p:blipFill>
        <p:spPr>
          <a:xfrm>
            <a:off x="286012" y="849907"/>
            <a:ext cx="9231992" cy="5328824"/>
          </a:xfrm>
          <a:prstGeom prst="rect">
            <a:avLst/>
          </a:prstGeom>
        </p:spPr>
      </p:pic>
    </p:spTree>
    <p:extLst>
      <p:ext uri="{BB962C8B-B14F-4D97-AF65-F5344CB8AC3E}">
        <p14:creationId xmlns:p14="http://schemas.microsoft.com/office/powerpoint/2010/main" val="14108392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全错误堆栈特性</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方案</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4883AB7A-0628-D044-A0C4-6FEAF0CD881C}"/>
              </a:ext>
            </a:extLst>
          </p:cNvPr>
          <p:cNvPicPr>
            <a:picLocks noChangeAspect="1"/>
          </p:cNvPicPr>
          <p:nvPr/>
        </p:nvPicPr>
        <p:blipFill>
          <a:blip r:embed="rId3"/>
          <a:stretch>
            <a:fillRect/>
          </a:stretch>
        </p:blipFill>
        <p:spPr>
          <a:xfrm>
            <a:off x="182425" y="1132240"/>
            <a:ext cx="12009575" cy="4782138"/>
          </a:xfrm>
          <a:prstGeom prst="rect">
            <a:avLst/>
          </a:prstGeom>
        </p:spPr>
      </p:pic>
    </p:spTree>
    <p:extLst>
      <p:ext uri="{BB962C8B-B14F-4D97-AF65-F5344CB8AC3E}">
        <p14:creationId xmlns:p14="http://schemas.microsoft.com/office/powerpoint/2010/main" val="75723324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全错误堆栈特性</a:t>
            </a:r>
            <a:r>
              <a:rPr lang="en-US" altLang="zh-CN" sz="3200" dirty="0">
                <a:solidFill>
                  <a:srgbClr val="F38521"/>
                </a:solidFill>
                <a:latin typeface="Microsoft YaHei" panose="020B0503020204020204" pitchFamily="34" charset="-122"/>
                <a:ea typeface="Microsoft YaHei" panose="020B0503020204020204" pitchFamily="34" charset="-122"/>
              </a:rPr>
              <a:t>-</a:t>
            </a:r>
            <a:r>
              <a:rPr lang="zh-CN" altLang="en-US" sz="3200" dirty="0">
                <a:solidFill>
                  <a:srgbClr val="F38521"/>
                </a:solidFill>
                <a:latin typeface="Microsoft YaHei" panose="020B0503020204020204" pitchFamily="34" charset="-122"/>
                <a:ea typeface="Microsoft YaHei" panose="020B0503020204020204" pitchFamily="34" charset="-122"/>
              </a:rPr>
              <a:t>示例</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pic>
        <p:nvPicPr>
          <p:cNvPr id="14338" name="Picture 2">
            <a:extLst>
              <a:ext uri="{FF2B5EF4-FFF2-40B4-BE49-F238E27FC236}">
                <a16:creationId xmlns:a16="http://schemas.microsoft.com/office/drawing/2014/main" id="{82C4F7B1-E8C7-A04C-B82F-0F374C24F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47" y="836106"/>
            <a:ext cx="10439513" cy="535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530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437012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项目初心</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16" name="圆角矩形 15">
            <a:extLst>
              <a:ext uri="{FF2B5EF4-FFF2-40B4-BE49-F238E27FC236}">
                <a16:creationId xmlns:a16="http://schemas.microsoft.com/office/drawing/2014/main" id="{741ED82B-B293-7D46-8B4B-E04FBA50B6FA}"/>
              </a:ext>
            </a:extLst>
          </p:cNvPr>
          <p:cNvSpPr/>
          <p:nvPr/>
        </p:nvSpPr>
        <p:spPr>
          <a:xfrm>
            <a:off x="5222158" y="3273355"/>
            <a:ext cx="2104549" cy="64225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2000" dirty="0">
                <a:latin typeface="Microsoft YaHei" panose="020B0503020204020204" pitchFamily="34" charset="-122"/>
                <a:ea typeface="Microsoft YaHei" panose="020B0503020204020204" pitchFamily="34" charset="-122"/>
              </a:rPr>
              <a:t>工程化建设</a:t>
            </a:r>
          </a:p>
        </p:txBody>
      </p:sp>
      <p:sp>
        <p:nvSpPr>
          <p:cNvPr id="17" name="圆角矩形 16">
            <a:extLst>
              <a:ext uri="{FF2B5EF4-FFF2-40B4-BE49-F238E27FC236}">
                <a16:creationId xmlns:a16="http://schemas.microsoft.com/office/drawing/2014/main" id="{F1B1905E-6827-3245-9B23-F46503DC0629}"/>
              </a:ext>
            </a:extLst>
          </p:cNvPr>
          <p:cNvSpPr/>
          <p:nvPr/>
        </p:nvSpPr>
        <p:spPr>
          <a:xfrm>
            <a:off x="897826" y="4839796"/>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统一框架</a:t>
            </a:r>
          </a:p>
        </p:txBody>
      </p:sp>
      <p:sp>
        <p:nvSpPr>
          <p:cNvPr id="18" name="圆角矩形 17">
            <a:extLst>
              <a:ext uri="{FF2B5EF4-FFF2-40B4-BE49-F238E27FC236}">
                <a16:creationId xmlns:a16="http://schemas.microsoft.com/office/drawing/2014/main" id="{00C203EE-FE41-1B46-9ADD-8C2A90BE1C10}"/>
              </a:ext>
            </a:extLst>
          </p:cNvPr>
          <p:cNvSpPr/>
          <p:nvPr/>
        </p:nvSpPr>
        <p:spPr>
          <a:xfrm>
            <a:off x="2444812" y="4839790"/>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核心组件</a:t>
            </a:r>
          </a:p>
        </p:txBody>
      </p:sp>
      <p:sp>
        <p:nvSpPr>
          <p:cNvPr id="19" name="圆角矩形 18">
            <a:extLst>
              <a:ext uri="{FF2B5EF4-FFF2-40B4-BE49-F238E27FC236}">
                <a16:creationId xmlns:a16="http://schemas.microsoft.com/office/drawing/2014/main" id="{FF6CAEDF-5C06-4741-A384-C55B385535C5}"/>
              </a:ext>
            </a:extLst>
          </p:cNvPr>
          <p:cNvSpPr/>
          <p:nvPr/>
        </p:nvSpPr>
        <p:spPr>
          <a:xfrm>
            <a:off x="4019496" y="4839786"/>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项目架构</a:t>
            </a:r>
          </a:p>
        </p:txBody>
      </p:sp>
      <p:sp>
        <p:nvSpPr>
          <p:cNvPr id="20" name="圆角矩形 19">
            <a:extLst>
              <a:ext uri="{FF2B5EF4-FFF2-40B4-BE49-F238E27FC236}">
                <a16:creationId xmlns:a16="http://schemas.microsoft.com/office/drawing/2014/main" id="{7FFE385A-00BF-7242-A86D-6B82E2DE6276}"/>
              </a:ext>
            </a:extLst>
          </p:cNvPr>
          <p:cNvSpPr/>
          <p:nvPr/>
        </p:nvSpPr>
        <p:spPr>
          <a:xfrm>
            <a:off x="5600421" y="4850660"/>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设计模式</a:t>
            </a:r>
          </a:p>
        </p:txBody>
      </p:sp>
      <p:sp>
        <p:nvSpPr>
          <p:cNvPr id="21" name="圆角矩形 20">
            <a:extLst>
              <a:ext uri="{FF2B5EF4-FFF2-40B4-BE49-F238E27FC236}">
                <a16:creationId xmlns:a16="http://schemas.microsoft.com/office/drawing/2014/main" id="{EA0AE06C-2B25-4141-91C9-79F6301CE4EC}"/>
              </a:ext>
            </a:extLst>
          </p:cNvPr>
          <p:cNvSpPr/>
          <p:nvPr/>
        </p:nvSpPr>
        <p:spPr>
          <a:xfrm>
            <a:off x="7150174" y="4839789"/>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开发规范</a:t>
            </a:r>
          </a:p>
        </p:txBody>
      </p:sp>
      <p:sp>
        <p:nvSpPr>
          <p:cNvPr id="22" name="圆角矩形 21">
            <a:extLst>
              <a:ext uri="{FF2B5EF4-FFF2-40B4-BE49-F238E27FC236}">
                <a16:creationId xmlns:a16="http://schemas.microsoft.com/office/drawing/2014/main" id="{CD99FA7B-46D7-084D-9AA7-062E87FF94C1}"/>
              </a:ext>
            </a:extLst>
          </p:cNvPr>
          <p:cNvSpPr/>
          <p:nvPr/>
        </p:nvSpPr>
        <p:spPr>
          <a:xfrm>
            <a:off x="8705172" y="4839787"/>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开发文档</a:t>
            </a:r>
          </a:p>
        </p:txBody>
      </p:sp>
      <p:sp>
        <p:nvSpPr>
          <p:cNvPr id="23" name="圆角矩形 22">
            <a:extLst>
              <a:ext uri="{FF2B5EF4-FFF2-40B4-BE49-F238E27FC236}">
                <a16:creationId xmlns:a16="http://schemas.microsoft.com/office/drawing/2014/main" id="{F1E0B54D-6E1E-134A-AA01-F7F217338B6B}"/>
              </a:ext>
            </a:extLst>
          </p:cNvPr>
          <p:cNvSpPr/>
          <p:nvPr/>
        </p:nvSpPr>
        <p:spPr>
          <a:xfrm>
            <a:off x="10250028" y="4839787"/>
            <a:ext cx="1348021" cy="55517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zh-CN" altLang="en-US" sz="1600">
                <a:latin typeface="Microsoft YaHei" panose="020B0503020204020204" pitchFamily="34" charset="-122"/>
                <a:ea typeface="Microsoft YaHei" panose="020B0503020204020204" pitchFamily="34" charset="-122"/>
              </a:rPr>
              <a:t>开发工具</a:t>
            </a:r>
          </a:p>
        </p:txBody>
      </p:sp>
      <p:cxnSp>
        <p:nvCxnSpPr>
          <p:cNvPr id="24" name="肘形连接符 23">
            <a:extLst>
              <a:ext uri="{FF2B5EF4-FFF2-40B4-BE49-F238E27FC236}">
                <a16:creationId xmlns:a16="http://schemas.microsoft.com/office/drawing/2014/main" id="{B41FF9B7-E98F-D549-B2F0-C99B01DE3561}"/>
              </a:ext>
            </a:extLst>
          </p:cNvPr>
          <p:cNvCxnSpPr>
            <a:cxnSpLocks/>
            <a:stCxn id="16" idx="2"/>
            <a:endCxn id="17" idx="0"/>
          </p:cNvCxnSpPr>
          <p:nvPr/>
        </p:nvCxnSpPr>
        <p:spPr>
          <a:xfrm rot="5400000">
            <a:off x="3461043" y="2026406"/>
            <a:ext cx="924184" cy="4702596"/>
          </a:xfrm>
          <a:prstGeom prst="bentConnector3">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5" name="肘形连接符 24">
            <a:extLst>
              <a:ext uri="{FF2B5EF4-FFF2-40B4-BE49-F238E27FC236}">
                <a16:creationId xmlns:a16="http://schemas.microsoft.com/office/drawing/2014/main" id="{F9D45DA3-5D48-EE4F-8CAC-7289EFB76FE7}"/>
              </a:ext>
            </a:extLst>
          </p:cNvPr>
          <p:cNvCxnSpPr>
            <a:cxnSpLocks/>
            <a:stCxn id="16" idx="2"/>
            <a:endCxn id="18" idx="0"/>
          </p:cNvCxnSpPr>
          <p:nvPr/>
        </p:nvCxnSpPr>
        <p:spPr>
          <a:xfrm rot="5400000">
            <a:off x="4234539" y="2799896"/>
            <a:ext cx="924178" cy="3155610"/>
          </a:xfrm>
          <a:prstGeom prst="bentConnector3">
            <a:avLst>
              <a:gd name="adj1" fmla="val 50000"/>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6" name="肘形连接符 25">
            <a:extLst>
              <a:ext uri="{FF2B5EF4-FFF2-40B4-BE49-F238E27FC236}">
                <a16:creationId xmlns:a16="http://schemas.microsoft.com/office/drawing/2014/main" id="{9A435668-3881-C14B-81E2-B91DE323CC1B}"/>
              </a:ext>
            </a:extLst>
          </p:cNvPr>
          <p:cNvCxnSpPr>
            <a:cxnSpLocks/>
            <a:stCxn id="16" idx="2"/>
            <a:endCxn id="19" idx="0"/>
          </p:cNvCxnSpPr>
          <p:nvPr/>
        </p:nvCxnSpPr>
        <p:spPr>
          <a:xfrm rot="5400000">
            <a:off x="5021883" y="3587236"/>
            <a:ext cx="924174" cy="1580926"/>
          </a:xfrm>
          <a:prstGeom prst="bentConnector3">
            <a:avLst>
              <a:gd name="adj1" fmla="val 50000"/>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7" name="肘形连接符 26">
            <a:extLst>
              <a:ext uri="{FF2B5EF4-FFF2-40B4-BE49-F238E27FC236}">
                <a16:creationId xmlns:a16="http://schemas.microsoft.com/office/drawing/2014/main" id="{B1EA1FEB-C939-2C43-92C9-DCB20416D8DA}"/>
              </a:ext>
            </a:extLst>
          </p:cNvPr>
          <p:cNvCxnSpPr>
            <a:cxnSpLocks/>
            <a:stCxn id="16" idx="2"/>
            <a:endCxn id="20" idx="0"/>
          </p:cNvCxnSpPr>
          <p:nvPr/>
        </p:nvCxnSpPr>
        <p:spPr>
          <a:xfrm rot="5400000">
            <a:off x="5806909" y="4383136"/>
            <a:ext cx="935048" cy="1"/>
          </a:xfrm>
          <a:prstGeom prst="bentConnector3">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8" name="肘形连接符 27">
            <a:extLst>
              <a:ext uri="{FF2B5EF4-FFF2-40B4-BE49-F238E27FC236}">
                <a16:creationId xmlns:a16="http://schemas.microsoft.com/office/drawing/2014/main" id="{42D05CE8-229C-6548-AAD6-7D0084400505}"/>
              </a:ext>
            </a:extLst>
          </p:cNvPr>
          <p:cNvCxnSpPr>
            <a:cxnSpLocks/>
            <a:stCxn id="16" idx="2"/>
            <a:endCxn id="21" idx="0"/>
          </p:cNvCxnSpPr>
          <p:nvPr/>
        </p:nvCxnSpPr>
        <p:spPr>
          <a:xfrm rot="16200000" flipH="1">
            <a:off x="6587221" y="3602824"/>
            <a:ext cx="924177" cy="1549752"/>
          </a:xfrm>
          <a:prstGeom prst="bentConnector3">
            <a:avLst>
              <a:gd name="adj1" fmla="val 50000"/>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9" name="肘形连接符 28">
            <a:extLst>
              <a:ext uri="{FF2B5EF4-FFF2-40B4-BE49-F238E27FC236}">
                <a16:creationId xmlns:a16="http://schemas.microsoft.com/office/drawing/2014/main" id="{9908A89C-2650-4343-9DEF-BC04260882C7}"/>
              </a:ext>
            </a:extLst>
          </p:cNvPr>
          <p:cNvCxnSpPr>
            <a:cxnSpLocks/>
            <a:stCxn id="16" idx="2"/>
            <a:endCxn id="22" idx="0"/>
          </p:cNvCxnSpPr>
          <p:nvPr/>
        </p:nvCxnSpPr>
        <p:spPr>
          <a:xfrm rot="16200000" flipH="1">
            <a:off x="7364721" y="2825324"/>
            <a:ext cx="924175" cy="3104750"/>
          </a:xfrm>
          <a:prstGeom prst="bentConnector3">
            <a:avLst>
              <a:gd name="adj1" fmla="val 50000"/>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0" name="肘形连接符 29">
            <a:extLst>
              <a:ext uri="{FF2B5EF4-FFF2-40B4-BE49-F238E27FC236}">
                <a16:creationId xmlns:a16="http://schemas.microsoft.com/office/drawing/2014/main" id="{A2BC80AE-6BF6-5C4A-BC58-7593DD0894C2}"/>
              </a:ext>
            </a:extLst>
          </p:cNvPr>
          <p:cNvCxnSpPr>
            <a:cxnSpLocks/>
            <a:stCxn id="16" idx="2"/>
            <a:endCxn id="23" idx="0"/>
          </p:cNvCxnSpPr>
          <p:nvPr/>
        </p:nvCxnSpPr>
        <p:spPr>
          <a:xfrm rot="16200000" flipH="1">
            <a:off x="8137149" y="2052896"/>
            <a:ext cx="924175" cy="4649606"/>
          </a:xfrm>
          <a:prstGeom prst="bentConnector3">
            <a:avLst>
              <a:gd name="adj1" fmla="val 50000"/>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1" name="文本框 30">
            <a:extLst>
              <a:ext uri="{FF2B5EF4-FFF2-40B4-BE49-F238E27FC236}">
                <a16:creationId xmlns:a16="http://schemas.microsoft.com/office/drawing/2014/main" id="{95784874-9C08-1249-AD45-EBEB583CB5DD}"/>
              </a:ext>
            </a:extLst>
          </p:cNvPr>
          <p:cNvSpPr txBox="1"/>
          <p:nvPr/>
        </p:nvSpPr>
        <p:spPr>
          <a:xfrm>
            <a:off x="5849894" y="5543792"/>
            <a:ext cx="768159" cy="523220"/>
          </a:xfrm>
          <a:prstGeom prst="rect">
            <a:avLst/>
          </a:prstGeom>
          <a:noFill/>
        </p:spPr>
        <p:txBody>
          <a:bodyPr wrap="none" rtlCol="0">
            <a:spAutoFit/>
          </a:bodyPr>
          <a:lstStyle/>
          <a:p>
            <a:r>
              <a:rPr kumimoji="1" lang="en-US" altLang="zh-CN" sz="2800">
                <a:latin typeface="Microsoft YaHei" panose="020B0503020204020204" pitchFamily="34" charset="-122"/>
                <a:ea typeface="Microsoft YaHei" panose="020B0503020204020204" pitchFamily="34" charset="-122"/>
              </a:rPr>
              <a:t>……</a:t>
            </a:r>
            <a:endParaRPr kumimoji="1" lang="zh-CN" altLang="en-US" sz="2800">
              <a:latin typeface="Microsoft YaHei" panose="020B0503020204020204" pitchFamily="34" charset="-122"/>
              <a:ea typeface="Microsoft YaHei" panose="020B0503020204020204" pitchFamily="34" charset="-122"/>
            </a:endParaRPr>
          </a:p>
        </p:txBody>
      </p:sp>
      <p:sp>
        <p:nvSpPr>
          <p:cNvPr id="33" name="矩形 32">
            <a:extLst>
              <a:ext uri="{FF2B5EF4-FFF2-40B4-BE49-F238E27FC236}">
                <a16:creationId xmlns:a16="http://schemas.microsoft.com/office/drawing/2014/main" id="{E8AA7523-19B4-BB46-BC85-A7F7BD33C87E}"/>
              </a:ext>
            </a:extLst>
          </p:cNvPr>
          <p:cNvSpPr/>
          <p:nvPr/>
        </p:nvSpPr>
        <p:spPr>
          <a:xfrm>
            <a:off x="889579" y="883876"/>
            <a:ext cx="10700223" cy="2224776"/>
          </a:xfrm>
          <a:prstGeom prst="rect">
            <a:avLst/>
          </a:prstGeom>
        </p:spPr>
        <p:txBody>
          <a:bodyPr wrap="square">
            <a:spAutoFit/>
          </a:bodyPr>
          <a:lstStyle/>
          <a:p>
            <a:pPr>
              <a:lnSpc>
                <a:spcPct val="200000"/>
              </a:lnSpc>
            </a:pPr>
            <a:r>
              <a:rPr lang="en" altLang="zh-CN" dirty="0" err="1">
                <a:solidFill>
                  <a:schemeClr val="tx1">
                    <a:lumMod val="85000"/>
                    <a:lumOff val="15000"/>
                  </a:schemeClr>
                </a:solidFill>
                <a:latin typeface="Microsoft YaHei" panose="020B0503020204020204" pitchFamily="34" charset="-122"/>
                <a:ea typeface="Microsoft YaHei" panose="020B0503020204020204" pitchFamily="34" charset="-122"/>
              </a:rPr>
              <a:t>GoFrame</a:t>
            </a:r>
            <a:r>
              <a:rPr lang="zh-CN" altLang="en" dirty="0">
                <a:solidFill>
                  <a:schemeClr val="tx1">
                    <a:lumMod val="85000"/>
                    <a:lumOff val="15000"/>
                  </a:schemeClr>
                </a:solidFill>
                <a:latin typeface="Microsoft YaHei" panose="020B0503020204020204" pitchFamily="34" charset="-122"/>
                <a:ea typeface="Microsoft YaHei" panose="020B0503020204020204" pitchFamily="34" charset="-122"/>
              </a:rPr>
              <a:t>的</a:t>
            </a:r>
            <a:r>
              <a:rPr lang="zh-CN" altLang="en-US" dirty="0">
                <a:solidFill>
                  <a:schemeClr val="tx1">
                    <a:lumMod val="85000"/>
                    <a:lumOff val="15000"/>
                  </a:schemeClr>
                </a:solidFill>
                <a:latin typeface="Microsoft YaHei" panose="020B0503020204020204" pitchFamily="34" charset="-122"/>
                <a:ea typeface="Microsoft YaHei" panose="020B0503020204020204" pitchFamily="34" charset="-122"/>
              </a:rPr>
              <a:t>初心是解决</a:t>
            </a:r>
            <a:r>
              <a:rPr lang="en" altLang="zh-CN" dirty="0">
                <a:solidFill>
                  <a:schemeClr val="tx1">
                    <a:lumMod val="85000"/>
                    <a:lumOff val="15000"/>
                  </a:schemeClr>
                </a:solidFill>
                <a:latin typeface="Microsoft YaHei" panose="020B0503020204020204" pitchFamily="34" charset="-122"/>
                <a:ea typeface="Microsoft YaHei" panose="020B0503020204020204" pitchFamily="34" charset="-122"/>
              </a:rPr>
              <a:t>Golang</a:t>
            </a:r>
            <a:r>
              <a:rPr lang="zh-CN" altLang="en-US" dirty="0">
                <a:solidFill>
                  <a:schemeClr val="tx1">
                    <a:lumMod val="85000"/>
                    <a:lumOff val="15000"/>
                  </a:schemeClr>
                </a:solidFill>
                <a:latin typeface="Microsoft YaHei" panose="020B0503020204020204" pitchFamily="34" charset="-122"/>
                <a:ea typeface="Microsoft YaHei" panose="020B0503020204020204" pitchFamily="34" charset="-122"/>
              </a:rPr>
              <a:t>项目工程化问题，终极目标是提高业务项目开发维护效率，使业务团队将精力聚焦业务逻辑本身。</a:t>
            </a:r>
            <a:r>
              <a:rPr lang="zh-CN" altLang="en-US" b="0" dirty="0">
                <a:solidFill>
                  <a:schemeClr val="tx1">
                    <a:lumMod val="85000"/>
                    <a:lumOff val="15000"/>
                  </a:schemeClr>
                </a:solidFill>
                <a:latin typeface="Microsoft YaHei" panose="020B0503020204020204" pitchFamily="34" charset="-122"/>
                <a:ea typeface="Microsoft YaHei" panose="020B0503020204020204" pitchFamily="34" charset="-122"/>
              </a:rPr>
              <a:t>她致力于建立一款由开源社区驱动的，满足高效、严谨、易使用、易维护特征的</a:t>
            </a:r>
            <a:r>
              <a:rPr lang="en" altLang="zh-CN" b="0" dirty="0">
                <a:solidFill>
                  <a:schemeClr val="tx1">
                    <a:lumMod val="85000"/>
                    <a:lumOff val="15000"/>
                  </a:schemeClr>
                </a:solidFill>
                <a:latin typeface="Microsoft YaHei" panose="020B0503020204020204" pitchFamily="34" charset="-122"/>
                <a:ea typeface="Microsoft YaHei" panose="020B0503020204020204" pitchFamily="34" charset="-122"/>
              </a:rPr>
              <a:t>Golang</a:t>
            </a:r>
            <a:r>
              <a:rPr lang="zh-CN" altLang="en-US" b="0" dirty="0">
                <a:solidFill>
                  <a:schemeClr val="tx1">
                    <a:lumMod val="85000"/>
                    <a:lumOff val="15000"/>
                  </a:schemeClr>
                </a:solidFill>
                <a:latin typeface="Microsoft YaHei" panose="020B0503020204020204" pitchFamily="34" charset="-122"/>
                <a:ea typeface="Microsoft YaHei" panose="020B0503020204020204" pitchFamily="34" charset="-122"/>
              </a:rPr>
              <a:t>开发框架，通过</a:t>
            </a:r>
            <a:r>
              <a:rPr lang="zh-CN" altLang="en-US" b="1" dirty="0">
                <a:solidFill>
                  <a:schemeClr val="tx1">
                    <a:lumMod val="85000"/>
                    <a:lumOff val="15000"/>
                  </a:schemeClr>
                </a:solidFill>
                <a:latin typeface="Microsoft YaHei" panose="020B0503020204020204" pitchFamily="34" charset="-122"/>
                <a:ea typeface="Microsoft YaHei" panose="020B0503020204020204" pitchFamily="34" charset="-122"/>
              </a:rPr>
              <a:t>开源社区</a:t>
            </a:r>
            <a:r>
              <a:rPr lang="zh-CN" altLang="en-US" b="0" dirty="0">
                <a:solidFill>
                  <a:schemeClr val="tx1">
                    <a:lumMod val="85000"/>
                    <a:lumOff val="15000"/>
                  </a:schemeClr>
                </a:solidFill>
                <a:latin typeface="Microsoft YaHei" panose="020B0503020204020204" pitchFamily="34" charset="-122"/>
                <a:ea typeface="Microsoft YaHei" panose="020B0503020204020204" pitchFamily="34" charset="-122"/>
              </a:rPr>
              <a:t>的形式让更多的人参与进来共同完善，将通用核心的基础组件从业务中解耦出来统一维护，而不用每个企业和团队都单独创建并维护重复性的轮子。</a:t>
            </a:r>
          </a:p>
        </p:txBody>
      </p:sp>
    </p:spTree>
    <p:extLst>
      <p:ext uri="{BB962C8B-B14F-4D97-AF65-F5344CB8AC3E}">
        <p14:creationId xmlns:p14="http://schemas.microsoft.com/office/powerpoint/2010/main" val="268789000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更多功能特性</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3" name="矩形 2">
            <a:extLst>
              <a:ext uri="{FF2B5EF4-FFF2-40B4-BE49-F238E27FC236}">
                <a16:creationId xmlns:a16="http://schemas.microsoft.com/office/drawing/2014/main" id="{9D8F3B14-82DA-C24D-960C-E6E7104B49FD}"/>
              </a:ext>
            </a:extLst>
          </p:cNvPr>
          <p:cNvSpPr/>
          <p:nvPr/>
        </p:nvSpPr>
        <p:spPr>
          <a:xfrm>
            <a:off x="306821" y="1287901"/>
            <a:ext cx="9869146" cy="2224776"/>
          </a:xfrm>
          <a:prstGeom prst="rect">
            <a:avLst/>
          </a:prstGeom>
        </p:spPr>
        <p:txBody>
          <a:bodyPr wrap="square">
            <a:spAutoFit/>
          </a:bodyPr>
          <a:lstStyle/>
          <a:p>
            <a:pPr algn="l">
              <a:lnSpc>
                <a:spcPct val="200000"/>
              </a:lnSpc>
            </a:pPr>
            <a:r>
              <a:rPr lang="en-US" altLang="zh-CN" b="0" dirty="0" err="1">
                <a:solidFill>
                  <a:schemeClr val="tx1">
                    <a:lumMod val="75000"/>
                    <a:lumOff val="25000"/>
                  </a:schemeClr>
                </a:solidFill>
                <a:latin typeface="Microsoft YaHei" panose="020B0503020204020204" pitchFamily="34" charset="-122"/>
                <a:ea typeface="Microsoft YaHei" panose="020B0503020204020204" pitchFamily="34" charset="-122"/>
              </a:rPr>
              <a:t>GoFrame</a:t>
            </a:r>
            <a:r>
              <a:rPr lang="zh-CN" altLang="en-US" b="0" dirty="0">
                <a:solidFill>
                  <a:schemeClr val="tx1">
                    <a:lumMod val="75000"/>
                    <a:lumOff val="25000"/>
                  </a:schemeClr>
                </a:solidFill>
                <a:latin typeface="Microsoft YaHei" panose="020B0503020204020204" pitchFamily="34" charset="-122"/>
                <a:ea typeface="Microsoft YaHei" panose="020B0503020204020204" pitchFamily="34" charset="-122"/>
              </a:rPr>
              <a:t>框架经过多年的倾注与耕耘，长期的实战化打磨，目前已经沉淀通用性的组件</a:t>
            </a:r>
            <a:r>
              <a:rPr lang="en-US" altLang="zh-CN" b="0" dirty="0">
                <a:solidFill>
                  <a:schemeClr val="tx1">
                    <a:lumMod val="75000"/>
                    <a:lumOff val="25000"/>
                  </a:schemeClr>
                </a:solidFill>
                <a:latin typeface="Microsoft YaHei" panose="020B0503020204020204" pitchFamily="34" charset="-122"/>
                <a:ea typeface="Microsoft YaHei" panose="020B0503020204020204" pitchFamily="34" charset="-122"/>
              </a:rPr>
              <a:t>70+</a:t>
            </a:r>
            <a:r>
              <a:rPr lang="zh-CN" altLang="en-US" b="0" dirty="0">
                <a:solidFill>
                  <a:schemeClr val="tx1">
                    <a:lumMod val="75000"/>
                    <a:lumOff val="25000"/>
                  </a:schemeClr>
                </a:solidFill>
                <a:latin typeface="Microsoft YaHei" panose="020B0503020204020204" pitchFamily="34" charset="-122"/>
                <a:ea typeface="Microsoft YaHei" panose="020B0503020204020204" pitchFamily="34" charset="-122"/>
              </a:rPr>
              <a:t>个，其中</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核心组件</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20+</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个，包含大量的功能特性，成为业界领先的基础开发框架。</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a:p>
            <a:pPr algn="l">
              <a:lnSpc>
                <a:spcPct val="200000"/>
              </a:lnSpc>
            </a:pP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更多功能特性请参阅源码、官网文档。</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a:p>
            <a:pPr algn="l">
              <a:lnSpc>
                <a:spcPct val="200000"/>
              </a:lnSpc>
            </a:pP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官网：</a:t>
            </a:r>
            <a:r>
              <a:rPr lang="en-US" altLang="zh-CN" dirty="0" err="1">
                <a:solidFill>
                  <a:schemeClr val="tx1">
                    <a:lumMod val="75000"/>
                    <a:lumOff val="25000"/>
                  </a:schemeClr>
                </a:solidFill>
                <a:latin typeface="Microsoft YaHei" panose="020B0503020204020204" pitchFamily="34" charset="-122"/>
                <a:ea typeface="Microsoft YaHei" panose="020B0503020204020204" pitchFamily="34" charset="-122"/>
                <a:hlinkClick r:id="rId3"/>
              </a:rPr>
              <a:t>goframe.org</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3938674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4038173" y="2600868"/>
            <a:ext cx="4115654"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sym typeface="Work Sans"/>
              </a:rPr>
              <a:t>实战演示</a:t>
            </a:r>
            <a:endParaRPr kumimoji="0" lang="en-US" sz="7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spTree>
    <p:extLst>
      <p:ext uri="{BB962C8B-B14F-4D97-AF65-F5344CB8AC3E}">
        <p14:creationId xmlns:p14="http://schemas.microsoft.com/office/powerpoint/2010/main" val="133164450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83242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实战演示</a:t>
            </a:r>
          </a:p>
        </p:txBody>
      </p:sp>
      <p:sp>
        <p:nvSpPr>
          <p:cNvPr id="13" name="矩形 12">
            <a:extLst>
              <a:ext uri="{FF2B5EF4-FFF2-40B4-BE49-F238E27FC236}">
                <a16:creationId xmlns:a16="http://schemas.microsoft.com/office/drawing/2014/main" id="{05BBD23D-7651-5641-B78B-D455AF2CFF7C}"/>
              </a:ext>
            </a:extLst>
          </p:cNvPr>
          <p:cNvSpPr/>
          <p:nvPr/>
        </p:nvSpPr>
        <p:spPr>
          <a:xfrm>
            <a:off x="182426" y="914305"/>
            <a:ext cx="11715408" cy="5029390"/>
          </a:xfrm>
          <a:prstGeom prst="rect">
            <a:avLst/>
          </a:prstGeom>
        </p:spPr>
        <p:txBody>
          <a:bodyPr wrap="square">
            <a:spAutoFit/>
          </a:bodyPr>
          <a:lstStyle/>
          <a:p>
            <a:pPr marL="342900" indent="-342900">
              <a:lnSpc>
                <a:spcPct val="150000"/>
              </a:lnSpc>
              <a:buFont typeface="+mj-lt"/>
              <a:buAutoNum type="arabicPeriod"/>
            </a:pPr>
            <a:r>
              <a:rPr lang="zh-CN" altLang="en-US" dirty="0">
                <a:solidFill>
                  <a:srgbClr val="172B4D"/>
                </a:solidFill>
                <a:latin typeface="Microsoft YaHei" panose="020B0503020204020204" pitchFamily="34" charset="-122"/>
                <a:ea typeface="Microsoft YaHei" panose="020B0503020204020204" pitchFamily="34" charset="-122"/>
              </a:rPr>
              <a:t>工具安装及使用</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en-US" altLang="zh-CN" b="0" i="0" dirty="0" err="1">
                <a:solidFill>
                  <a:srgbClr val="172B4D"/>
                </a:solidFill>
                <a:effectLst/>
                <a:latin typeface="Microsoft YaHei" panose="020B0503020204020204" pitchFamily="34" charset="-122"/>
                <a:ea typeface="Microsoft YaHei" panose="020B0503020204020204" pitchFamily="34" charset="-122"/>
              </a:rPr>
              <a:t>SingleRepo</a:t>
            </a:r>
            <a:r>
              <a:rPr lang="en-US" altLang="zh-CN" b="0" i="0" dirty="0">
                <a:solidFill>
                  <a:srgbClr val="172B4D"/>
                </a:solidFill>
                <a:effectLst/>
                <a:latin typeface="Microsoft YaHei" panose="020B0503020204020204" pitchFamily="34" charset="-122"/>
                <a:ea typeface="Microsoft YaHei" panose="020B0503020204020204" pitchFamily="34" charset="-122"/>
              </a:rPr>
              <a:t>/</a:t>
            </a:r>
            <a:r>
              <a:rPr lang="en-US" altLang="zh-CN" b="0" i="0" dirty="0" err="1">
                <a:solidFill>
                  <a:srgbClr val="172B4D"/>
                </a:solidFill>
                <a:effectLst/>
                <a:latin typeface="Microsoft YaHei" panose="020B0503020204020204" pitchFamily="34" charset="-122"/>
                <a:ea typeface="Microsoft YaHei" panose="020B0503020204020204" pitchFamily="34" charset="-122"/>
              </a:rPr>
              <a:t>MonoRepo</a:t>
            </a:r>
            <a:r>
              <a:rPr lang="zh-CN" altLang="en-US" b="0" i="0" dirty="0">
                <a:solidFill>
                  <a:srgbClr val="172B4D"/>
                </a:solidFill>
                <a:effectLst/>
                <a:latin typeface="Microsoft YaHei" panose="020B0503020204020204" pitchFamily="34" charset="-122"/>
                <a:ea typeface="Microsoft YaHei" panose="020B0503020204020204" pitchFamily="34" charset="-122"/>
              </a:rPr>
              <a:t>介绍</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b="0" i="0" dirty="0">
                <a:solidFill>
                  <a:srgbClr val="172B4D"/>
                </a:solidFill>
                <a:effectLst/>
                <a:latin typeface="Microsoft YaHei" panose="020B0503020204020204" pitchFamily="34" charset="-122"/>
                <a:ea typeface="Microsoft YaHei" panose="020B0503020204020204" pitchFamily="34" charset="-122"/>
              </a:rPr>
              <a:t>工程目录介绍、请求流转介绍</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dirty="0">
                <a:solidFill>
                  <a:srgbClr val="172B4D"/>
                </a:solidFill>
                <a:latin typeface="Microsoft YaHei" panose="020B0503020204020204" pitchFamily="34" charset="-122"/>
                <a:ea typeface="Microsoft YaHei" panose="020B0503020204020204" pitchFamily="34" charset="-122"/>
              </a:rPr>
              <a:t>各目录职责，</a:t>
            </a:r>
            <a:r>
              <a:rPr lang="zh-CN" altLang="en-US" b="0" i="0" dirty="0">
                <a:solidFill>
                  <a:srgbClr val="172B4D"/>
                </a:solidFill>
                <a:effectLst/>
                <a:latin typeface="Microsoft YaHei" panose="020B0503020204020204" pitchFamily="34" charset="-122"/>
                <a:ea typeface="Microsoft YaHei" panose="020B0503020204020204" pitchFamily="34" charset="-122"/>
              </a:rPr>
              <a:t>代码编写示例</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dirty="0">
                <a:solidFill>
                  <a:srgbClr val="172B4D"/>
                </a:solidFill>
                <a:latin typeface="Microsoft YaHei" panose="020B0503020204020204" pitchFamily="34" charset="-122"/>
                <a:ea typeface="Microsoft YaHei" panose="020B0503020204020204" pitchFamily="34" charset="-122"/>
              </a:rPr>
              <a:t>配置目录介绍，配置文件格式</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en-US" altLang="zh-CN" b="0" i="0" dirty="0">
                <a:solidFill>
                  <a:srgbClr val="172B4D"/>
                </a:solidFill>
                <a:effectLst/>
                <a:latin typeface="Microsoft YaHei" panose="020B0503020204020204" pitchFamily="34" charset="-122"/>
                <a:ea typeface="Microsoft YaHei" panose="020B0503020204020204" pitchFamily="34" charset="-122"/>
              </a:rPr>
              <a:t>apiv1</a:t>
            </a:r>
            <a:r>
              <a:rPr lang="zh-CN" altLang="en-US" b="0" i="0" dirty="0">
                <a:solidFill>
                  <a:srgbClr val="172B4D"/>
                </a:solidFill>
                <a:effectLst/>
                <a:latin typeface="Microsoft YaHei" panose="020B0503020204020204" pitchFamily="34" charset="-122"/>
                <a:ea typeface="Microsoft YaHei" panose="020B0503020204020204" pitchFamily="34" charset="-122"/>
              </a:rPr>
              <a:t>接口编写介绍，</a:t>
            </a:r>
            <a:r>
              <a:rPr lang="en-US" altLang="zh-CN" dirty="0" err="1">
                <a:solidFill>
                  <a:srgbClr val="172B4D"/>
                </a:solidFill>
                <a:latin typeface="Microsoft YaHei" panose="020B0503020204020204" pitchFamily="34" charset="-122"/>
                <a:ea typeface="Microsoft YaHei" panose="020B0503020204020204" pitchFamily="34" charset="-122"/>
              </a:rPr>
              <a:t>XxxReq</a:t>
            </a:r>
            <a:r>
              <a:rPr lang="en-US" altLang="zh-CN" dirty="0">
                <a:solidFill>
                  <a:srgbClr val="172B4D"/>
                </a:solidFill>
                <a:latin typeface="Microsoft YaHei" panose="020B0503020204020204" pitchFamily="34" charset="-122"/>
                <a:ea typeface="Microsoft YaHei" panose="020B0503020204020204" pitchFamily="34" charset="-122"/>
              </a:rPr>
              <a:t>/Res</a:t>
            </a:r>
            <a:r>
              <a:rPr lang="zh-CN" altLang="en-US" dirty="0">
                <a:solidFill>
                  <a:srgbClr val="172B4D"/>
                </a:solidFill>
                <a:latin typeface="Microsoft YaHei" panose="020B0503020204020204" pitchFamily="34" charset="-122"/>
                <a:ea typeface="Microsoft YaHei" panose="020B0503020204020204" pitchFamily="34" charset="-122"/>
              </a:rPr>
              <a:t>规范</a:t>
            </a:r>
            <a:endParaRPr lang="en-US" altLang="zh-CN" dirty="0">
              <a:solidFill>
                <a:srgbClr val="172B4D"/>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en-US" altLang="zh-CN" b="0" i="0" dirty="0">
                <a:solidFill>
                  <a:srgbClr val="172B4D"/>
                </a:solidFill>
                <a:effectLst/>
                <a:latin typeface="Microsoft YaHei" panose="020B0503020204020204" pitchFamily="34" charset="-122"/>
                <a:ea typeface="Microsoft YaHei" panose="020B0503020204020204" pitchFamily="34" charset="-122"/>
              </a:rPr>
              <a:t>service</a:t>
            </a:r>
            <a:r>
              <a:rPr lang="zh-CN" altLang="en-US" b="0" i="0" dirty="0">
                <a:solidFill>
                  <a:srgbClr val="172B4D"/>
                </a:solidFill>
                <a:effectLst/>
                <a:latin typeface="Microsoft YaHei" panose="020B0503020204020204" pitchFamily="34" charset="-122"/>
                <a:ea typeface="Microsoft YaHei" panose="020B0503020204020204" pitchFamily="34" charset="-122"/>
              </a:rPr>
              <a:t>目录介绍，结构化输入输出参数格式规范 </a:t>
            </a:r>
            <a:r>
              <a:rPr lang="en-US" altLang="zh-CN" b="0" i="0" dirty="0" err="1">
                <a:solidFill>
                  <a:srgbClr val="172B4D"/>
                </a:solidFill>
                <a:effectLst/>
                <a:latin typeface="Microsoft YaHei" panose="020B0503020204020204" pitchFamily="34" charset="-122"/>
                <a:ea typeface="Microsoft YaHei" panose="020B0503020204020204" pitchFamily="34" charset="-122"/>
              </a:rPr>
              <a:t>XxxInput</a:t>
            </a:r>
            <a:r>
              <a:rPr lang="en-US" altLang="zh-CN" b="0" i="0" dirty="0">
                <a:solidFill>
                  <a:srgbClr val="172B4D"/>
                </a:solidFill>
                <a:effectLst/>
                <a:latin typeface="Microsoft YaHei" panose="020B0503020204020204" pitchFamily="34" charset="-122"/>
                <a:ea typeface="Microsoft YaHei" panose="020B0503020204020204" pitchFamily="34" charset="-122"/>
              </a:rPr>
              <a:t>/Output</a:t>
            </a:r>
          </a:p>
          <a:p>
            <a:pPr marL="342900" indent="-342900">
              <a:lnSpc>
                <a:spcPct val="150000"/>
              </a:lnSpc>
              <a:buFont typeface="+mj-lt"/>
              <a:buAutoNum type="arabicPeriod"/>
            </a:pPr>
            <a:r>
              <a:rPr lang="en-US" altLang="zh-CN" dirty="0">
                <a:solidFill>
                  <a:srgbClr val="172B4D"/>
                </a:solidFill>
                <a:latin typeface="Microsoft YaHei" panose="020B0503020204020204" pitchFamily="34" charset="-122"/>
                <a:ea typeface="Microsoft YaHei" panose="020B0503020204020204" pitchFamily="34" charset="-122"/>
              </a:rPr>
              <a:t>controller</a:t>
            </a:r>
            <a:r>
              <a:rPr lang="zh-CN" altLang="en-US" dirty="0">
                <a:solidFill>
                  <a:srgbClr val="172B4D"/>
                </a:solidFill>
                <a:latin typeface="Microsoft YaHei" panose="020B0503020204020204" pitchFamily="34" charset="-122"/>
                <a:ea typeface="Microsoft YaHei" panose="020B0503020204020204" pitchFamily="34" charset="-122"/>
              </a:rPr>
              <a:t>与</a:t>
            </a:r>
            <a:r>
              <a:rPr lang="en-US" altLang="zh-CN" dirty="0">
                <a:solidFill>
                  <a:srgbClr val="172B4D"/>
                </a:solidFill>
                <a:latin typeface="Microsoft YaHei" panose="020B0503020204020204" pitchFamily="34" charset="-122"/>
                <a:ea typeface="Microsoft YaHei" panose="020B0503020204020204" pitchFamily="34" charset="-122"/>
              </a:rPr>
              <a:t>service</a:t>
            </a:r>
            <a:r>
              <a:rPr lang="zh-CN" altLang="en-US" dirty="0">
                <a:solidFill>
                  <a:srgbClr val="172B4D"/>
                </a:solidFill>
                <a:latin typeface="Microsoft YaHei" panose="020B0503020204020204" pitchFamily="34" charset="-122"/>
                <a:ea typeface="Microsoft YaHei" panose="020B0503020204020204" pitchFamily="34" charset="-122"/>
              </a:rPr>
              <a:t>职责界限，</a:t>
            </a:r>
            <a:r>
              <a:rPr lang="en-US" altLang="zh-CN" dirty="0" err="1">
                <a:solidFill>
                  <a:srgbClr val="172B4D"/>
                </a:solidFill>
                <a:latin typeface="Microsoft YaHei" panose="020B0503020204020204" pitchFamily="34" charset="-122"/>
                <a:ea typeface="Microsoft YaHei" panose="020B0503020204020204" pitchFamily="34" charset="-122"/>
              </a:rPr>
              <a:t>XxxReq</a:t>
            </a:r>
            <a:r>
              <a:rPr lang="zh-CN" altLang="en-US" dirty="0">
                <a:solidFill>
                  <a:srgbClr val="172B4D"/>
                </a:solidFill>
                <a:latin typeface="Microsoft YaHei" panose="020B0503020204020204" pitchFamily="34" charset="-122"/>
                <a:ea typeface="Microsoft YaHei" panose="020B0503020204020204" pitchFamily="34" charset="-122"/>
              </a:rPr>
              <a:t>请求对象不能透传给</a:t>
            </a:r>
            <a:r>
              <a:rPr lang="en-US" altLang="zh-CN" dirty="0">
                <a:solidFill>
                  <a:srgbClr val="172B4D"/>
                </a:solidFill>
                <a:latin typeface="Microsoft YaHei" panose="020B0503020204020204" pitchFamily="34" charset="-122"/>
                <a:ea typeface="Microsoft YaHei" panose="020B0503020204020204" pitchFamily="34" charset="-122"/>
              </a:rPr>
              <a:t>service</a:t>
            </a:r>
          </a:p>
          <a:p>
            <a:pPr marL="342900" indent="-342900">
              <a:lnSpc>
                <a:spcPct val="150000"/>
              </a:lnSpc>
              <a:buFont typeface="+mj-lt"/>
              <a:buAutoNum type="arabicPeriod"/>
            </a:pPr>
            <a:r>
              <a:rPr lang="zh-CN" altLang="en-US" b="0" i="0" dirty="0">
                <a:solidFill>
                  <a:srgbClr val="172B4D"/>
                </a:solidFill>
                <a:effectLst/>
                <a:latin typeface="Microsoft YaHei" panose="020B0503020204020204" pitchFamily="34" charset="-122"/>
                <a:ea typeface="Microsoft YaHei" panose="020B0503020204020204" pitchFamily="34" charset="-122"/>
              </a:rPr>
              <a:t>工程规范</a:t>
            </a:r>
            <a:r>
              <a:rPr lang="en-US" altLang="zh-CN" b="0" i="0" dirty="0" err="1">
                <a:solidFill>
                  <a:srgbClr val="172B4D"/>
                </a:solidFill>
                <a:effectLst/>
                <a:latin typeface="Microsoft YaHei" panose="020B0503020204020204" pitchFamily="34" charset="-122"/>
                <a:ea typeface="Microsoft YaHei" panose="020B0503020204020204" pitchFamily="34" charset="-122"/>
              </a:rPr>
              <a:t>ctx</a:t>
            </a:r>
            <a:r>
              <a:rPr lang="zh-CN" altLang="en-US" b="0" i="0" dirty="0">
                <a:solidFill>
                  <a:srgbClr val="172B4D"/>
                </a:solidFill>
                <a:effectLst/>
                <a:latin typeface="Microsoft YaHei" panose="020B0503020204020204" pitchFamily="34" charset="-122"/>
                <a:ea typeface="Microsoft YaHei" panose="020B0503020204020204" pitchFamily="34" charset="-122"/>
              </a:rPr>
              <a:t>上下文必须作为链路方法第一参数，禁止使用</a:t>
            </a:r>
            <a:r>
              <a:rPr lang="en-US" altLang="zh-CN" dirty="0" err="1">
                <a:solidFill>
                  <a:srgbClr val="172B4D"/>
                </a:solidFill>
                <a:latin typeface="Microsoft YaHei" panose="020B0503020204020204" pitchFamily="34" charset="-122"/>
                <a:ea typeface="Microsoft YaHei" panose="020B0503020204020204" pitchFamily="34" charset="-122"/>
              </a:rPr>
              <a:t>c</a:t>
            </a:r>
            <a:r>
              <a:rPr lang="en-US" altLang="zh-CN" b="0" i="0" dirty="0" err="1">
                <a:solidFill>
                  <a:srgbClr val="172B4D"/>
                </a:solidFill>
                <a:effectLst/>
                <a:latin typeface="Microsoft YaHei" panose="020B0503020204020204" pitchFamily="34" charset="-122"/>
                <a:ea typeface="Microsoft YaHei" panose="020B0503020204020204" pitchFamily="34" charset="-122"/>
              </a:rPr>
              <a:t>ontext.Background</a:t>
            </a:r>
            <a:r>
              <a:rPr lang="en-US" altLang="zh-CN" b="0" i="0" dirty="0">
                <a:solidFill>
                  <a:srgbClr val="172B4D"/>
                </a:solidFill>
                <a:effectLst/>
                <a:latin typeface="Microsoft YaHei" panose="020B0503020204020204" pitchFamily="34" charset="-122"/>
                <a:ea typeface="Microsoft YaHei" panose="020B0503020204020204" pitchFamily="34" charset="-122"/>
              </a:rPr>
              <a:t>/TODO/</a:t>
            </a:r>
            <a:r>
              <a:rPr lang="en-US" altLang="zh-CN" b="0" i="0" dirty="0" err="1">
                <a:solidFill>
                  <a:srgbClr val="172B4D"/>
                </a:solidFill>
                <a:effectLst/>
                <a:latin typeface="Microsoft YaHei" panose="020B0503020204020204" pitchFamily="34" charset="-122"/>
                <a:ea typeface="Microsoft YaHei" panose="020B0503020204020204" pitchFamily="34" charset="-122"/>
              </a:rPr>
              <a:t>gctx.New</a:t>
            </a:r>
            <a:r>
              <a:rPr lang="zh-CN" altLang="en-US" b="0" i="0" dirty="0">
                <a:solidFill>
                  <a:srgbClr val="172B4D"/>
                </a:solidFill>
                <a:effectLst/>
                <a:latin typeface="Microsoft YaHei" panose="020B0503020204020204" pitchFamily="34" charset="-122"/>
                <a:ea typeface="Microsoft YaHei" panose="020B0503020204020204" pitchFamily="34" charset="-122"/>
              </a:rPr>
              <a:t>等创建方法，未来开发工具会提供工程规范检测功能，可以整合到</a:t>
            </a:r>
            <a:r>
              <a:rPr lang="en-US" altLang="zh-CN" b="0" i="0" dirty="0">
                <a:solidFill>
                  <a:srgbClr val="172B4D"/>
                </a:solidFill>
                <a:effectLst/>
                <a:latin typeface="Microsoft YaHei" panose="020B0503020204020204" pitchFamily="34" charset="-122"/>
                <a:ea typeface="Microsoft YaHei" panose="020B0503020204020204" pitchFamily="34" charset="-122"/>
              </a:rPr>
              <a:t>CI</a:t>
            </a:r>
            <a:r>
              <a:rPr lang="zh-CN" altLang="en-US" b="0" i="0" dirty="0">
                <a:solidFill>
                  <a:srgbClr val="172B4D"/>
                </a:solidFill>
                <a:effectLst/>
                <a:latin typeface="Microsoft YaHei" panose="020B0503020204020204" pitchFamily="34" charset="-122"/>
                <a:ea typeface="Microsoft YaHei" panose="020B0503020204020204" pitchFamily="34" charset="-122"/>
              </a:rPr>
              <a:t>中</a:t>
            </a:r>
            <a:endParaRPr lang="en-US" altLang="zh-CN" b="0" i="0" dirty="0">
              <a:solidFill>
                <a:srgbClr val="172B4D"/>
              </a:solidFill>
              <a:effectLst/>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dirty="0">
                <a:solidFill>
                  <a:srgbClr val="172B4D"/>
                </a:solidFill>
                <a:latin typeface="Microsoft YaHei" panose="020B0503020204020204" pitchFamily="34" charset="-122"/>
                <a:ea typeface="Microsoft YaHei" panose="020B0503020204020204" pitchFamily="34" charset="-122"/>
              </a:rPr>
              <a:t>自动化的</a:t>
            </a:r>
            <a:r>
              <a:rPr lang="en-US" altLang="zh-CN" dirty="0">
                <a:solidFill>
                  <a:srgbClr val="172B4D"/>
                </a:solidFill>
                <a:latin typeface="Microsoft YaHei" panose="020B0503020204020204" pitchFamily="34" charset="-122"/>
                <a:ea typeface="Microsoft YaHei" panose="020B0503020204020204" pitchFamily="34" charset="-122"/>
              </a:rPr>
              <a:t>entity/</a:t>
            </a:r>
            <a:r>
              <a:rPr lang="en-US" altLang="zh-CN" dirty="0" err="1">
                <a:solidFill>
                  <a:srgbClr val="172B4D"/>
                </a:solidFill>
                <a:latin typeface="Microsoft YaHei" panose="020B0503020204020204" pitchFamily="34" charset="-122"/>
                <a:ea typeface="Microsoft YaHei" panose="020B0503020204020204" pitchFamily="34" charset="-122"/>
              </a:rPr>
              <a:t>dao</a:t>
            </a:r>
            <a:r>
              <a:rPr lang="en-US" altLang="zh-CN" dirty="0">
                <a:solidFill>
                  <a:srgbClr val="172B4D"/>
                </a:solidFill>
                <a:latin typeface="Microsoft YaHei" panose="020B0503020204020204" pitchFamily="34" charset="-122"/>
                <a:ea typeface="Microsoft YaHei" panose="020B0503020204020204" pitchFamily="34" charset="-122"/>
              </a:rPr>
              <a:t>/do</a:t>
            </a:r>
            <a:r>
              <a:rPr lang="zh-CN" altLang="en-US" dirty="0">
                <a:solidFill>
                  <a:srgbClr val="172B4D"/>
                </a:solidFill>
                <a:latin typeface="Microsoft YaHei" panose="020B0503020204020204" pitchFamily="34" charset="-122"/>
                <a:ea typeface="Microsoft YaHei" panose="020B0503020204020204" pitchFamily="34" charset="-122"/>
              </a:rPr>
              <a:t>生成，配置介绍、生成代码介绍</a:t>
            </a:r>
            <a:endParaRPr lang="en-US" altLang="zh-CN" dirty="0">
              <a:solidFill>
                <a:srgbClr val="172B4D"/>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dirty="0">
                <a:solidFill>
                  <a:srgbClr val="172B4D"/>
                </a:solidFill>
                <a:latin typeface="Microsoft YaHei" panose="020B0503020204020204" pitchFamily="34" charset="-122"/>
                <a:ea typeface="Microsoft YaHei" panose="020B0503020204020204" pitchFamily="34" charset="-122"/>
              </a:rPr>
              <a:t>数据模型及业务模型介绍，通过开发工具维护数据模型，提高开发维护效率</a:t>
            </a:r>
            <a:endParaRPr lang="zh-CN" altLang="en-US" b="0" i="0" dirty="0">
              <a:solidFill>
                <a:srgbClr val="172B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8372874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4793242" y="2151206"/>
            <a:ext cx="2806764"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rPr>
              <a:t>Q&amp;A</a:t>
            </a:r>
            <a:endParaRPr kumimoji="0" lang="en-US" sz="7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pic>
        <p:nvPicPr>
          <p:cNvPr id="3" name="图片 2">
            <a:extLst>
              <a:ext uri="{FF2B5EF4-FFF2-40B4-BE49-F238E27FC236}">
                <a16:creationId xmlns:a16="http://schemas.microsoft.com/office/drawing/2014/main" id="{C1693D84-B4DF-DD44-A8DF-E4CD37E9F76F}"/>
              </a:ext>
            </a:extLst>
          </p:cNvPr>
          <p:cNvPicPr>
            <a:picLocks noChangeAspect="1"/>
          </p:cNvPicPr>
          <p:nvPr/>
        </p:nvPicPr>
        <p:blipFill>
          <a:blip r:embed="rId2"/>
          <a:stretch>
            <a:fillRect/>
          </a:stretch>
        </p:blipFill>
        <p:spPr>
          <a:xfrm>
            <a:off x="4793242" y="3674389"/>
            <a:ext cx="2605516" cy="2612576"/>
          </a:xfrm>
          <a:prstGeom prst="rect">
            <a:avLst/>
          </a:prstGeom>
          <a:effectLst>
            <a:outerShdw blurRad="63500" sx="102000" sy="102000" algn="ctr" rotWithShape="0">
              <a:prstClr val="black">
                <a:alpha val="40000"/>
              </a:prstClr>
            </a:outerShdw>
          </a:effectLst>
        </p:spPr>
      </p:pic>
      <p:sp>
        <p:nvSpPr>
          <p:cNvPr id="4" name="文本框 3">
            <a:extLst>
              <a:ext uri="{FF2B5EF4-FFF2-40B4-BE49-F238E27FC236}">
                <a16:creationId xmlns:a16="http://schemas.microsoft.com/office/drawing/2014/main" id="{69CADD47-C84F-3242-83FC-E02FBC50909A}"/>
              </a:ext>
            </a:extLst>
          </p:cNvPr>
          <p:cNvSpPr txBox="1"/>
          <p:nvPr/>
        </p:nvSpPr>
        <p:spPr>
          <a:xfrm>
            <a:off x="7398758" y="4717634"/>
            <a:ext cx="2197140" cy="400110"/>
          </a:xfrm>
          <a:prstGeom prst="rect">
            <a:avLst/>
          </a:prstGeom>
          <a:noFill/>
        </p:spPr>
        <p:txBody>
          <a:bodyPr wrap="none" rtlCol="0">
            <a:spAutoFit/>
          </a:bodyPr>
          <a:lstStyle/>
          <a:p>
            <a:r>
              <a:rPr kumimoji="1" lang="zh-CN" altLang="en-US" sz="2000" dirty="0">
                <a:solidFill>
                  <a:schemeClr val="bg1"/>
                </a:solidFill>
                <a:latin typeface="Microsoft YaHei" panose="020B0503020204020204" pitchFamily="34" charset="-122"/>
                <a:ea typeface="Microsoft YaHei" panose="020B0503020204020204" pitchFamily="34" charset="-122"/>
              </a:rPr>
              <a:t>何不</a:t>
            </a:r>
            <a:r>
              <a:rPr kumimoji="1" lang="en-US" altLang="zh-CN" sz="2000" dirty="0">
                <a:solidFill>
                  <a:schemeClr val="bg1"/>
                </a:solidFill>
                <a:latin typeface="Microsoft YaHei" panose="020B0503020204020204" pitchFamily="34" charset="-122"/>
                <a:ea typeface="Microsoft YaHei" panose="020B0503020204020204" pitchFamily="34" charset="-122"/>
              </a:rPr>
              <a:t>Star</a:t>
            </a:r>
            <a:r>
              <a:rPr kumimoji="1" lang="zh-CN" altLang="en-US" sz="2000" dirty="0">
                <a:solidFill>
                  <a:schemeClr val="bg1"/>
                </a:solidFill>
                <a:latin typeface="Microsoft YaHei" panose="020B0503020204020204" pitchFamily="34" charset="-122"/>
                <a:ea typeface="Microsoft YaHei" panose="020B0503020204020204" pitchFamily="34" charset="-122"/>
              </a:rPr>
              <a:t>一发呢！</a:t>
            </a:r>
          </a:p>
        </p:txBody>
      </p:sp>
      <p:sp>
        <p:nvSpPr>
          <p:cNvPr id="5" name="文本框 4">
            <a:extLst>
              <a:ext uri="{FF2B5EF4-FFF2-40B4-BE49-F238E27FC236}">
                <a16:creationId xmlns:a16="http://schemas.microsoft.com/office/drawing/2014/main" id="{8BC23B4D-D928-8949-886C-58DB2FABA9CC}"/>
              </a:ext>
            </a:extLst>
          </p:cNvPr>
          <p:cNvSpPr txBox="1"/>
          <p:nvPr/>
        </p:nvSpPr>
        <p:spPr>
          <a:xfrm>
            <a:off x="3506669" y="4706794"/>
            <a:ext cx="1335622" cy="400110"/>
          </a:xfrm>
          <a:prstGeom prst="rect">
            <a:avLst/>
          </a:prstGeom>
          <a:noFill/>
        </p:spPr>
        <p:txBody>
          <a:bodyPr wrap="none" rtlCol="0">
            <a:spAutoFit/>
          </a:bodyPr>
          <a:lstStyle/>
          <a:p>
            <a:r>
              <a:rPr kumimoji="1" lang="zh-CN" altLang="en-US" sz="2000" dirty="0">
                <a:solidFill>
                  <a:schemeClr val="bg1"/>
                </a:solidFill>
                <a:latin typeface="Microsoft YaHei" panose="020B0503020204020204" pitchFamily="34" charset="-122"/>
                <a:ea typeface="Microsoft YaHei" panose="020B0503020204020204" pitchFamily="34" charset="-122"/>
              </a:rPr>
              <a:t>来都来了</a:t>
            </a:r>
            <a:r>
              <a:rPr kumimoji="1" lang="en-US" altLang="zh-CN" sz="2000" dirty="0">
                <a:solidFill>
                  <a:schemeClr val="bg1"/>
                </a:solidFill>
                <a:latin typeface="Microsoft YaHei" panose="020B0503020204020204" pitchFamily="34" charset="-122"/>
                <a:ea typeface="Microsoft YaHei" panose="020B0503020204020204" pitchFamily="34" charset="-122"/>
              </a:rPr>
              <a:t>..</a:t>
            </a:r>
            <a:endParaRPr kumimoji="1" lang="zh-CN" altLang="en-US" sz="20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9180161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4222355" y="2851648"/>
            <a:ext cx="4738766"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rPr>
              <a:t>Thanks!</a:t>
            </a:r>
            <a:endParaRPr kumimoji="0" lang="en-US" sz="7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spTree>
    <p:extLst>
      <p:ext uri="{BB962C8B-B14F-4D97-AF65-F5344CB8AC3E}">
        <p14:creationId xmlns:p14="http://schemas.microsoft.com/office/powerpoint/2010/main" val="26113320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437012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荣誉、用户、贡献</a:t>
            </a:r>
          </a:p>
        </p:txBody>
      </p:sp>
      <p:pic>
        <p:nvPicPr>
          <p:cNvPr id="32" name="图片 31">
            <a:extLst>
              <a:ext uri="{FF2B5EF4-FFF2-40B4-BE49-F238E27FC236}">
                <a16:creationId xmlns:a16="http://schemas.microsoft.com/office/drawing/2014/main" id="{03AC3CC9-86EE-6241-8BF8-9BD9DEA48A1D}"/>
              </a:ext>
            </a:extLst>
          </p:cNvPr>
          <p:cNvPicPr>
            <a:picLocks noChangeAspect="1"/>
          </p:cNvPicPr>
          <p:nvPr/>
        </p:nvPicPr>
        <p:blipFill>
          <a:blip r:embed="rId3"/>
          <a:stretch>
            <a:fillRect/>
          </a:stretch>
        </p:blipFill>
        <p:spPr>
          <a:xfrm>
            <a:off x="182425" y="936935"/>
            <a:ext cx="6335940" cy="5273570"/>
          </a:xfrm>
          <a:prstGeom prst="rect">
            <a:avLst/>
          </a:prstGeom>
        </p:spPr>
      </p:pic>
      <p:pic>
        <p:nvPicPr>
          <p:cNvPr id="34" name="图片 33">
            <a:extLst>
              <a:ext uri="{FF2B5EF4-FFF2-40B4-BE49-F238E27FC236}">
                <a16:creationId xmlns:a16="http://schemas.microsoft.com/office/drawing/2014/main" id="{E3579D3D-BF77-E54C-A5EB-BE4FBB0F4DFD}"/>
              </a:ext>
            </a:extLst>
          </p:cNvPr>
          <p:cNvPicPr>
            <a:picLocks noChangeAspect="1"/>
          </p:cNvPicPr>
          <p:nvPr/>
        </p:nvPicPr>
        <p:blipFill>
          <a:blip r:embed="rId4"/>
          <a:stretch>
            <a:fillRect/>
          </a:stretch>
        </p:blipFill>
        <p:spPr>
          <a:xfrm>
            <a:off x="5054182" y="936935"/>
            <a:ext cx="7137818" cy="4784596"/>
          </a:xfrm>
          <a:prstGeom prst="rect">
            <a:avLst/>
          </a:prstGeom>
        </p:spPr>
      </p:pic>
    </p:spTree>
    <p:extLst>
      <p:ext uri="{BB962C8B-B14F-4D97-AF65-F5344CB8AC3E}">
        <p14:creationId xmlns:p14="http://schemas.microsoft.com/office/powerpoint/2010/main" val="7907410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437012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rPr>
              <a:t>她能帮您做什么？</a:t>
            </a:r>
          </a:p>
        </p:txBody>
      </p:sp>
      <p:sp>
        <p:nvSpPr>
          <p:cNvPr id="5" name="矩形 4">
            <a:extLst>
              <a:ext uri="{FF2B5EF4-FFF2-40B4-BE49-F238E27FC236}">
                <a16:creationId xmlns:a16="http://schemas.microsoft.com/office/drawing/2014/main" id="{BD866E0F-2177-8B46-86DB-64978116A014}"/>
              </a:ext>
            </a:extLst>
          </p:cNvPr>
          <p:cNvSpPr/>
          <p:nvPr/>
        </p:nvSpPr>
        <p:spPr>
          <a:xfrm>
            <a:off x="394855" y="793243"/>
            <a:ext cx="11933203" cy="5383333"/>
          </a:xfrm>
          <a:prstGeom prst="rect">
            <a:avLst/>
          </a:prstGeom>
        </p:spPr>
        <p:txBody>
          <a:bodyPr wrap="square">
            <a:spAutoFit/>
          </a:bodyPr>
          <a:lstStyle/>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丰富完善的开发文档</a:t>
            </a:r>
            <a:r>
              <a:rPr lang="zh-CN" altLang="en-US" b="0" dirty="0">
                <a:latin typeface="Microsoft YaHei" panose="020B0503020204020204" pitchFamily="34" charset="-122"/>
                <a:ea typeface="Microsoft YaHei" panose="020B0503020204020204" pitchFamily="34" charset="-122"/>
              </a:rPr>
              <a:t>，降低团队的接入及维护成本，特别适合</a:t>
            </a:r>
            <a:r>
              <a:rPr lang="zh-CN" altLang="en-US" dirty="0">
                <a:latin typeface="Microsoft YaHei" panose="020B0503020204020204" pitchFamily="34" charset="-122"/>
                <a:ea typeface="Microsoft YaHei" panose="020B0503020204020204" pitchFamily="34" charset="-122"/>
              </a:rPr>
              <a:t>团队接入，以及</a:t>
            </a:r>
            <a:r>
              <a:rPr lang="zh-CN" altLang="en-US" b="0" dirty="0">
                <a:latin typeface="Microsoft YaHei" panose="020B0503020204020204" pitchFamily="34" charset="-122"/>
                <a:ea typeface="Microsoft YaHei" panose="020B0503020204020204" pitchFamily="34" charset="-122"/>
              </a:rPr>
              <a:t>其他开发语言转</a:t>
            </a:r>
            <a:r>
              <a:rPr lang="en-US" altLang="zh-CN" b="0" dirty="0">
                <a:latin typeface="Microsoft YaHei" panose="020B0503020204020204" pitchFamily="34" charset="-122"/>
                <a:ea typeface="Microsoft YaHei" panose="020B0503020204020204" pitchFamily="34" charset="-122"/>
              </a:rPr>
              <a:t>Golang</a:t>
            </a: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开箱即用的基础组件</a:t>
            </a:r>
            <a:r>
              <a:rPr lang="zh-CN" altLang="en-US" b="0" dirty="0">
                <a:latin typeface="Microsoft YaHei" panose="020B0503020204020204" pitchFamily="34" charset="-122"/>
                <a:ea typeface="Microsoft YaHei" panose="020B0503020204020204" pitchFamily="34" charset="-122"/>
              </a:rPr>
              <a:t>，使得团队不用反复创造和维护重复性的轮子，充分将精力聚焦到业务本身</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简便化、自动化的组件设计</a:t>
            </a:r>
            <a:r>
              <a:rPr lang="zh-CN" altLang="en-US" b="0" dirty="0">
                <a:latin typeface="Microsoft YaHei" panose="020B0503020204020204" pitchFamily="34" charset="-122"/>
                <a:ea typeface="Microsoft YaHei" panose="020B0503020204020204" pitchFamily="34" charset="-122"/>
              </a:rPr>
              <a:t>，使得团队开发维护效率更加高效，快速响应业务需求变化</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面向接口化的核心组件设计</a:t>
            </a:r>
            <a:r>
              <a:rPr lang="zh-CN" altLang="en-US" b="0" dirty="0">
                <a:latin typeface="Microsoft YaHei" panose="020B0503020204020204" pitchFamily="34" charset="-122"/>
                <a:ea typeface="Microsoft YaHei" panose="020B0503020204020204" pitchFamily="34" charset="-122"/>
              </a:rPr>
              <a:t>，框架组件具有极高的可扩展性，方便团队自定义功能扩展</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实战化的工程设计及开发工具</a:t>
            </a:r>
            <a:r>
              <a:rPr lang="zh-CN" altLang="en-US" b="0" dirty="0">
                <a:latin typeface="Microsoft YaHei" panose="020B0503020204020204" pitchFamily="34" charset="-122"/>
                <a:ea typeface="Microsoft YaHei" panose="020B0503020204020204" pitchFamily="34" charset="-122"/>
              </a:rPr>
              <a:t>，使得团队编写更加可靠、安全、规范的项目代码，并采用工具化落地规范</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工具化实现自动化的代码生成</a:t>
            </a:r>
            <a:r>
              <a:rPr lang="zh-CN" altLang="en-US" b="0" dirty="0">
                <a:latin typeface="Microsoft YaHei" panose="020B0503020204020204" pitchFamily="34" charset="-122"/>
                <a:ea typeface="Microsoft YaHei" panose="020B0503020204020204" pitchFamily="34" charset="-122"/>
              </a:rPr>
              <a:t>，尽可能将可复用的逻辑进行代码生成，而不是拷贝粘贴，提高开发效率</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自动化的接口文档生成</a:t>
            </a:r>
            <a:r>
              <a:rPr lang="zh-CN" altLang="en-US" dirty="0">
                <a:latin typeface="Microsoft YaHei" panose="020B0503020204020204" pitchFamily="34" charset="-122"/>
                <a:ea typeface="Microsoft YaHei" panose="020B0503020204020204" pitchFamily="34" charset="-122"/>
              </a:rPr>
              <a:t>，充分保障接口代码与文档同步维护，内置支持</a:t>
            </a:r>
            <a:r>
              <a:rPr lang="en-US" altLang="zh-CN" dirty="0">
                <a:latin typeface="Microsoft YaHei" panose="020B0503020204020204" pitchFamily="34" charset="-122"/>
                <a:ea typeface="Microsoft YaHei" panose="020B0503020204020204" pitchFamily="34" charset="-122"/>
              </a:rPr>
              <a:t>OpenAPIv3</a:t>
            </a:r>
            <a:r>
              <a:rPr lang="zh-CN" altLang="en-US" dirty="0">
                <a:latin typeface="Microsoft YaHei" panose="020B0503020204020204" pitchFamily="34" charset="-122"/>
                <a:ea typeface="Microsoft YaHei" panose="020B0503020204020204" pitchFamily="34" charset="-122"/>
              </a:rPr>
              <a:t>标准及</a:t>
            </a:r>
            <a:r>
              <a:rPr lang="en-US" altLang="zh-CN" dirty="0" err="1">
                <a:latin typeface="Microsoft YaHei" panose="020B0503020204020204" pitchFamily="34" charset="-122"/>
                <a:ea typeface="Microsoft YaHei" panose="020B0503020204020204" pitchFamily="34" charset="-122"/>
              </a:rPr>
              <a:t>SwaggerUI</a:t>
            </a:r>
            <a:r>
              <a:rPr lang="zh-CN" altLang="en-US" dirty="0">
                <a:latin typeface="Microsoft YaHei" panose="020B0503020204020204" pitchFamily="34" charset="-122"/>
                <a:ea typeface="Microsoft YaHei" panose="020B0503020204020204" pitchFamily="34" charset="-122"/>
              </a:rPr>
              <a:t>展示</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支持</a:t>
            </a:r>
            <a:r>
              <a:rPr lang="en-US" altLang="zh-CN" b="1" dirty="0" err="1">
                <a:latin typeface="Microsoft YaHei" panose="020B0503020204020204" pitchFamily="34" charset="-122"/>
                <a:ea typeface="Microsoft YaHei" panose="020B0503020204020204" pitchFamily="34" charset="-122"/>
              </a:rPr>
              <a:t>OpenTelemetry</a:t>
            </a:r>
            <a:r>
              <a:rPr lang="zh-CN" altLang="en-US" b="1" dirty="0">
                <a:latin typeface="Microsoft YaHei" panose="020B0503020204020204" pitchFamily="34" charset="-122"/>
                <a:ea typeface="Microsoft YaHei" panose="020B0503020204020204" pitchFamily="34" charset="-122"/>
              </a:rPr>
              <a:t>标准</a:t>
            </a:r>
            <a:r>
              <a:rPr lang="zh-CN" altLang="en-US" b="0" dirty="0">
                <a:latin typeface="Microsoft YaHei" panose="020B0503020204020204" pitchFamily="34" charset="-122"/>
                <a:ea typeface="Microsoft YaHei" panose="020B0503020204020204" pitchFamily="34" charset="-122"/>
              </a:rPr>
              <a:t>，使得接入项目自带强大的可观测特性，提高项目的问题定位及运维效率</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支持全链路跟踪特性</a:t>
            </a:r>
            <a:r>
              <a:rPr lang="zh-CN" altLang="en-US" b="0" dirty="0">
                <a:latin typeface="Microsoft YaHei" panose="020B0503020204020204" pitchFamily="34" charset="-122"/>
                <a:ea typeface="Microsoft YaHei" panose="020B0503020204020204" pitchFamily="34" charset="-122"/>
              </a:rPr>
              <a:t>，使得在服务间定位问题更加高效，特别是微服务架构的必备特性</a:t>
            </a:r>
          </a:p>
          <a:p>
            <a:pPr marL="285750" indent="-285750" algn="l">
              <a:lnSpc>
                <a:spcPct val="150000"/>
              </a:lnSpc>
              <a:spcAft>
                <a:spcPts val="600"/>
              </a:spcAft>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统一错误处理及全错误堆栈特性</a:t>
            </a:r>
            <a:r>
              <a:rPr lang="zh-CN" altLang="en-US" b="0" dirty="0">
                <a:latin typeface="Microsoft YaHei" panose="020B0503020204020204" pitchFamily="34" charset="-122"/>
                <a:ea typeface="Microsoft YaHei" panose="020B0503020204020204" pitchFamily="34" charset="-122"/>
              </a:rPr>
              <a:t>，使得在复杂项目内部定位问题更加高效</a:t>
            </a:r>
            <a:endParaRPr lang="en-US" altLang="zh-CN" b="0" dirty="0">
              <a:latin typeface="Microsoft YaHei" panose="020B0503020204020204" pitchFamily="34" charset="-122"/>
              <a:ea typeface="Microsoft YaHei" panose="020B0503020204020204" pitchFamily="34" charset="-122"/>
            </a:endParaRPr>
          </a:p>
          <a:p>
            <a:pPr marL="285750" indent="-285750" algn="l">
              <a:lnSpc>
                <a:spcPct val="150000"/>
              </a:lnSpc>
              <a:spcAft>
                <a:spcPts val="600"/>
              </a:spcAft>
              <a:buFont typeface="Arial" panose="020B0604020202020204" pitchFamily="34" charset="0"/>
              <a:buChar char="•"/>
            </a:pPr>
            <a:r>
              <a:rPr lang="zh-CN" altLang="en-US" b="0" dirty="0">
                <a:latin typeface="Microsoft YaHei" panose="020B0503020204020204" pitchFamily="34" charset="-122"/>
                <a:ea typeface="Microsoft YaHei" panose="020B0503020204020204" pitchFamily="34" charset="-122"/>
              </a:rPr>
              <a:t>等等</a:t>
            </a:r>
            <a:r>
              <a:rPr lang="en-US" altLang="zh-CN" b="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309016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4;p19">
            <a:extLst>
              <a:ext uri="{FF2B5EF4-FFF2-40B4-BE49-F238E27FC236}">
                <a16:creationId xmlns:a16="http://schemas.microsoft.com/office/drawing/2014/main" id="{7965A0FA-49C3-4BCD-89FB-461B7EF30BBE}"/>
              </a:ext>
            </a:extLst>
          </p:cNvPr>
          <p:cNvSpPr txBox="1">
            <a:spLocks/>
          </p:cNvSpPr>
          <p:nvPr/>
        </p:nvSpPr>
        <p:spPr>
          <a:xfrm>
            <a:off x="914401" y="2851648"/>
            <a:ext cx="5368834" cy="1154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0" b="0" i="0" u="none" strike="noStrike" cap="none">
                <a:solidFill>
                  <a:srgbClr val="FFFFFF"/>
                </a:solidFill>
                <a:latin typeface="Work Sans"/>
                <a:ea typeface="Work Sans"/>
                <a:cs typeface="Work Sans"/>
                <a:sym typeface="Work Sans"/>
              </a:defRPr>
            </a:lvl1pPr>
            <a:lvl2pPr marR="0" lvl="1"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90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CN" altLang="en-US" sz="6600" b="1" kern="0" dirty="0">
                <a:latin typeface="微软雅黑" panose="020B0503020204020204" pitchFamily="34" charset="-122"/>
                <a:ea typeface="微软雅黑" panose="020B0503020204020204" pitchFamily="34" charset="-122"/>
              </a:rPr>
              <a:t>框架基础</a:t>
            </a:r>
            <a:r>
              <a:rPr kumimoji="0" lang="zh-CN" alt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rPr>
              <a:t>设计</a:t>
            </a:r>
            <a:endParaRPr kumimoji="0" lang="en-US" sz="6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Work Sans"/>
            </a:endParaRPr>
          </a:p>
        </p:txBody>
      </p:sp>
      <p:sp>
        <p:nvSpPr>
          <p:cNvPr id="3" name="Google Shape;185;p19">
            <a:extLst>
              <a:ext uri="{FF2B5EF4-FFF2-40B4-BE49-F238E27FC236}">
                <a16:creationId xmlns:a16="http://schemas.microsoft.com/office/drawing/2014/main" id="{37446C5A-708A-481A-BEAE-03D8CC1B2399}"/>
              </a:ext>
            </a:extLst>
          </p:cNvPr>
          <p:cNvSpPr txBox="1">
            <a:spLocks/>
          </p:cNvSpPr>
          <p:nvPr/>
        </p:nvSpPr>
        <p:spPr>
          <a:xfrm>
            <a:off x="2771610" y="1760697"/>
            <a:ext cx="3909900" cy="513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800" b="0" i="0" u="none" strike="noStrike" cap="none">
                <a:solidFill>
                  <a:srgbClr val="FFFF00"/>
                </a:solidFill>
                <a:latin typeface="Roboto"/>
                <a:ea typeface="Roboto"/>
                <a:cs typeface="Roboto"/>
                <a:sym typeface="Roboto"/>
              </a:defRPr>
            </a:lvl1pPr>
            <a:lvl2pPr marR="0" lvl="1"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200" b="0" i="0" u="none" strike="noStrike" cap="none">
                <a:solidFill>
                  <a:srgbClr val="FFFF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Roboto"/>
            </a:endParaRPr>
          </a:p>
        </p:txBody>
      </p:sp>
      <p:sp>
        <p:nvSpPr>
          <p:cNvPr id="4" name="文本框 3">
            <a:extLst>
              <a:ext uri="{FF2B5EF4-FFF2-40B4-BE49-F238E27FC236}">
                <a16:creationId xmlns:a16="http://schemas.microsoft.com/office/drawing/2014/main" id="{BE2B84CE-ECB1-7846-A483-E1F367837FAB}"/>
              </a:ext>
            </a:extLst>
          </p:cNvPr>
          <p:cNvSpPr txBox="1"/>
          <p:nvPr/>
        </p:nvSpPr>
        <p:spPr>
          <a:xfrm>
            <a:off x="6506406" y="2318342"/>
            <a:ext cx="3781665" cy="2221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模块化设计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统一框架设计</a:t>
            </a:r>
            <a:endParaRPr kumimoji="1" lang="en-US" altLang="zh-CN" sz="3200" dirty="0">
              <a:solidFill>
                <a:schemeClr val="bg1"/>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kumimoji="1" lang="zh-CN" altLang="en-US" sz="3200" dirty="0">
                <a:solidFill>
                  <a:schemeClr val="bg1"/>
                </a:solidFill>
                <a:latin typeface="Microsoft YaHei" panose="020B0503020204020204" pitchFamily="34" charset="-122"/>
                <a:ea typeface="Microsoft YaHei" panose="020B0503020204020204" pitchFamily="34" charset="-122"/>
              </a:rPr>
              <a:t>接口化与泛型设计</a:t>
            </a:r>
          </a:p>
        </p:txBody>
      </p:sp>
    </p:spTree>
    <p:extLst>
      <p:ext uri="{BB962C8B-B14F-4D97-AF65-F5344CB8AC3E}">
        <p14:creationId xmlns:p14="http://schemas.microsoft.com/office/powerpoint/2010/main" val="37511697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93E081-4219-4D50-933E-5037FB26A75A}"/>
              </a:ext>
            </a:extLst>
          </p:cNvPr>
          <p:cNvSpPr txBox="1"/>
          <p:nvPr/>
        </p:nvSpPr>
        <p:spPr>
          <a:xfrm>
            <a:off x="182425" y="208468"/>
            <a:ext cx="437012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F38521"/>
                </a:solidFill>
                <a:latin typeface="Microsoft YaHei" panose="020B0503020204020204" pitchFamily="34" charset="-122"/>
                <a:ea typeface="Microsoft YaHei" panose="020B0503020204020204" pitchFamily="34" charset="-122"/>
              </a:rPr>
              <a:t>模块化设计</a:t>
            </a:r>
            <a:endParaRPr kumimoji="0" lang="zh-CN" altLang="en-US" sz="3200" b="1" i="0" u="none" strike="noStrike" kern="1200" cap="none" spc="0" normalizeH="0" baseline="0" noProof="0" dirty="0">
              <a:ln>
                <a:noFill/>
              </a:ln>
              <a:solidFill>
                <a:srgbClr val="F38521"/>
              </a:solidFill>
              <a:effectLst/>
              <a:uLnTx/>
              <a:uFillTx/>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93530B67-0FF0-C44B-BC00-BCD07DE4A70C}"/>
              </a:ext>
            </a:extLst>
          </p:cNvPr>
          <p:cNvSpPr txBox="1"/>
          <p:nvPr/>
        </p:nvSpPr>
        <p:spPr>
          <a:xfrm>
            <a:off x="2068580" y="2315160"/>
            <a:ext cx="2031325" cy="461665"/>
          </a:xfrm>
          <a:prstGeom prst="rect">
            <a:avLst/>
          </a:prstGeom>
          <a:noFill/>
        </p:spPr>
        <p:txBody>
          <a:bodyPr wrap="none" rtlCol="0">
            <a:spAutoFit/>
          </a:bodyPr>
          <a:lstStyle/>
          <a:p>
            <a:r>
              <a:rPr kumimoji="1" lang="zh-CN" altLang="en-US" sz="2400">
                <a:latin typeface="Microsoft YaHei" panose="020B0503020204020204" pitchFamily="34" charset="-122"/>
                <a:ea typeface="Microsoft YaHei" panose="020B0503020204020204" pitchFamily="34" charset="-122"/>
              </a:rPr>
              <a:t>什么是模块？</a:t>
            </a:r>
          </a:p>
        </p:txBody>
      </p:sp>
      <p:sp>
        <p:nvSpPr>
          <p:cNvPr id="16" name="文本框 15">
            <a:extLst>
              <a:ext uri="{FF2B5EF4-FFF2-40B4-BE49-F238E27FC236}">
                <a16:creationId xmlns:a16="http://schemas.microsoft.com/office/drawing/2014/main" id="{88697F13-BCF1-854A-ADEA-07FE370F0A36}"/>
              </a:ext>
            </a:extLst>
          </p:cNvPr>
          <p:cNvSpPr txBox="1"/>
          <p:nvPr/>
        </p:nvSpPr>
        <p:spPr>
          <a:xfrm>
            <a:off x="1760803" y="4311452"/>
            <a:ext cx="2339102" cy="461665"/>
          </a:xfrm>
          <a:prstGeom prst="rect">
            <a:avLst/>
          </a:prstGeom>
          <a:noFill/>
        </p:spPr>
        <p:txBody>
          <a:bodyPr wrap="none" rtlCol="0">
            <a:spAutoFit/>
          </a:bodyPr>
          <a:lstStyle/>
          <a:p>
            <a:r>
              <a:rPr kumimoji="1" lang="zh-CN" altLang="en-US" sz="2400">
                <a:latin typeface="Microsoft YaHei" panose="020B0503020204020204" pitchFamily="34" charset="-122"/>
                <a:ea typeface="Microsoft YaHei" panose="020B0503020204020204" pitchFamily="34" charset="-122"/>
              </a:rPr>
              <a:t>模块化的目标？</a:t>
            </a:r>
          </a:p>
        </p:txBody>
      </p:sp>
      <p:sp>
        <p:nvSpPr>
          <p:cNvPr id="17" name="文本框 16">
            <a:extLst>
              <a:ext uri="{FF2B5EF4-FFF2-40B4-BE49-F238E27FC236}">
                <a16:creationId xmlns:a16="http://schemas.microsoft.com/office/drawing/2014/main" id="{403A035A-2F0C-F64D-B0EE-B63AD0F9FC5D}"/>
              </a:ext>
            </a:extLst>
          </p:cNvPr>
          <p:cNvSpPr txBox="1"/>
          <p:nvPr/>
        </p:nvSpPr>
        <p:spPr>
          <a:xfrm>
            <a:off x="4578489" y="1782932"/>
            <a:ext cx="6488221" cy="1705403"/>
          </a:xfrm>
          <a:prstGeom prst="rect">
            <a:avLst/>
          </a:prstGeom>
          <a:noFill/>
        </p:spPr>
        <p:txBody>
          <a:bodyPr wrap="square" rtlCol="0">
            <a:spAutoFit/>
          </a:bodyPr>
          <a:lstStyle/>
          <a:p>
            <a:pPr>
              <a:lnSpc>
                <a:spcPct val="150000"/>
              </a:lnSpc>
            </a:pPr>
            <a:r>
              <a:rPr lang="zh-CN" altLang="en-US" b="1">
                <a:latin typeface="Microsoft YaHei" panose="020B0503020204020204" pitchFamily="34" charset="-122"/>
                <a:ea typeface="Microsoft YaHei" panose="020B0503020204020204" pitchFamily="34" charset="-122"/>
              </a:rPr>
              <a:t>模块</a:t>
            </a:r>
            <a:r>
              <a:rPr lang="zh-CN" altLang="en-US">
                <a:latin typeface="Microsoft YaHei" panose="020B0503020204020204" pitchFamily="34" charset="-122"/>
                <a:ea typeface="Microsoft YaHei" panose="020B0503020204020204" pitchFamily="34" charset="-122"/>
              </a:rPr>
              <a:t>也称作</a:t>
            </a:r>
            <a:r>
              <a:rPr lang="zh-CN" altLang="en-US" b="1">
                <a:latin typeface="Microsoft YaHei" panose="020B0503020204020204" pitchFamily="34" charset="-122"/>
                <a:ea typeface="Microsoft YaHei" panose="020B0503020204020204" pitchFamily="34" charset="-122"/>
              </a:rPr>
              <a:t>组件</a:t>
            </a:r>
            <a:r>
              <a:rPr lang="zh-CN" altLang="en-US">
                <a:latin typeface="Microsoft YaHei" panose="020B0503020204020204" pitchFamily="34" charset="-122"/>
                <a:ea typeface="Microsoft YaHei" panose="020B0503020204020204" pitchFamily="34" charset="-122"/>
              </a:rPr>
              <a:t>，是软件系统中可复用的功能逻辑封装单位。</a:t>
            </a:r>
            <a:endParaRPr lang="en-US" altLang="zh-CN">
              <a:latin typeface="Microsoft YaHei" panose="020B0503020204020204" pitchFamily="34" charset="-122"/>
              <a:ea typeface="Microsoft YaHei" panose="020B0503020204020204" pitchFamily="34" charset="-122"/>
            </a:endParaRPr>
          </a:p>
          <a:p>
            <a:pPr>
              <a:lnSpc>
                <a:spcPct val="150000"/>
              </a:lnSpc>
            </a:pPr>
            <a:r>
              <a:rPr lang="zh-CN" altLang="en-US">
                <a:latin typeface="Microsoft YaHei" panose="020B0503020204020204" pitchFamily="34" charset="-122"/>
                <a:ea typeface="Microsoft YaHei" panose="020B0503020204020204" pitchFamily="34" charset="-122"/>
              </a:rPr>
              <a:t>在不同的软件架构层次，模块的概念会有些不太一样。</a:t>
            </a:r>
            <a:endParaRPr lang="en-US" altLang="zh-CN">
              <a:latin typeface="Microsoft YaHei" panose="020B0503020204020204" pitchFamily="34" charset="-122"/>
              <a:ea typeface="Microsoft YaHei" panose="020B0503020204020204" pitchFamily="34" charset="-122"/>
            </a:endParaRPr>
          </a:p>
          <a:p>
            <a:pPr>
              <a:lnSpc>
                <a:spcPct val="150000"/>
              </a:lnSpc>
            </a:pPr>
            <a:r>
              <a:rPr lang="zh-CN" altLang="en-US">
                <a:latin typeface="Microsoft YaHei" panose="020B0503020204020204" pitchFamily="34" charset="-122"/>
                <a:ea typeface="Microsoft YaHei" panose="020B0503020204020204" pitchFamily="34" charset="-122"/>
              </a:rPr>
              <a:t>在开发框架层面，模块是某一类功能逻辑的最小封装单位。</a:t>
            </a:r>
            <a:endParaRPr lang="en-US" altLang="zh-CN">
              <a:latin typeface="Microsoft YaHei" panose="020B0503020204020204" pitchFamily="34" charset="-122"/>
              <a:ea typeface="Microsoft YaHei" panose="020B0503020204020204" pitchFamily="34" charset="-122"/>
            </a:endParaRPr>
          </a:p>
          <a:p>
            <a:pPr>
              <a:lnSpc>
                <a:spcPct val="150000"/>
              </a:lnSpc>
            </a:pPr>
            <a:r>
              <a:rPr lang="zh-CN" altLang="en-US">
                <a:latin typeface="Microsoft YaHei" panose="020B0503020204020204" pitchFamily="34" charset="-122"/>
                <a:ea typeface="Microsoft YaHei" panose="020B0503020204020204" pitchFamily="34" charset="-122"/>
              </a:rPr>
              <a:t>在</a:t>
            </a:r>
            <a:r>
              <a:rPr lang="en" altLang="zh-CN">
                <a:latin typeface="Microsoft YaHei" panose="020B0503020204020204" pitchFamily="34" charset="-122"/>
                <a:ea typeface="Microsoft YaHei" panose="020B0503020204020204" pitchFamily="34" charset="-122"/>
              </a:rPr>
              <a:t>Golang</a:t>
            </a:r>
            <a:r>
              <a:rPr lang="zh-CN" altLang="en-US">
                <a:latin typeface="Microsoft YaHei" panose="020B0503020204020204" pitchFamily="34" charset="-122"/>
                <a:ea typeface="Microsoft YaHei" panose="020B0503020204020204" pitchFamily="34" charset="-122"/>
              </a:rPr>
              <a:t>代码层面中，我们也可以将</a:t>
            </a:r>
            <a:r>
              <a:rPr lang="en" altLang="zh-CN">
                <a:latin typeface="Microsoft YaHei" panose="020B0503020204020204" pitchFamily="34" charset="-122"/>
                <a:ea typeface="Microsoft YaHei" panose="020B0503020204020204" pitchFamily="34" charset="-122"/>
              </a:rPr>
              <a:t>package</a:t>
            </a:r>
            <a:r>
              <a:rPr lang="zh-CN" altLang="en-US">
                <a:latin typeface="Microsoft YaHei" panose="020B0503020204020204" pitchFamily="34" charset="-122"/>
                <a:ea typeface="Microsoft YaHei" panose="020B0503020204020204" pitchFamily="34" charset="-122"/>
              </a:rPr>
              <a:t>称作模块。</a:t>
            </a:r>
            <a:endParaRPr kumimoji="1" lang="zh-CN" altLang="en-US">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F0E4944E-ED2A-2345-BF7E-7CCA4159E354}"/>
              </a:ext>
            </a:extLst>
          </p:cNvPr>
          <p:cNvSpPr txBox="1"/>
          <p:nvPr/>
        </p:nvSpPr>
        <p:spPr>
          <a:xfrm>
            <a:off x="4578490" y="4004401"/>
            <a:ext cx="5480204" cy="1289905"/>
          </a:xfrm>
          <a:prstGeom prst="rect">
            <a:avLst/>
          </a:prstGeom>
          <a:noFill/>
        </p:spPr>
        <p:txBody>
          <a:bodyPr wrap="square" rtlCol="0">
            <a:spAutoFit/>
          </a:bodyPr>
          <a:lstStyle/>
          <a:p>
            <a:pPr>
              <a:lnSpc>
                <a:spcPct val="150000"/>
              </a:lnSpc>
            </a:pPr>
            <a:r>
              <a:rPr lang="zh-CN" altLang="en-US">
                <a:latin typeface="Microsoft YaHei" panose="020B0503020204020204" pitchFamily="34" charset="-122"/>
                <a:ea typeface="Microsoft YaHei" panose="020B0503020204020204" pitchFamily="34" charset="-122"/>
              </a:rPr>
              <a:t>软件进行模块化设计的目的，</a:t>
            </a:r>
            <a:endParaRPr lang="en-US" altLang="zh-CN">
              <a:latin typeface="Microsoft YaHei" panose="020B0503020204020204" pitchFamily="34" charset="-122"/>
              <a:ea typeface="Microsoft YaHei" panose="020B0503020204020204" pitchFamily="34" charset="-122"/>
            </a:endParaRPr>
          </a:p>
          <a:p>
            <a:pPr>
              <a:lnSpc>
                <a:spcPct val="150000"/>
              </a:lnSpc>
            </a:pPr>
            <a:r>
              <a:rPr lang="zh-CN" altLang="en-US">
                <a:latin typeface="Microsoft YaHei" panose="020B0503020204020204" pitchFamily="34" charset="-122"/>
                <a:ea typeface="Microsoft YaHei" panose="020B0503020204020204" pitchFamily="34" charset="-122"/>
              </a:rPr>
              <a:t>是为了使得软件功能逻辑尽可能的</a:t>
            </a:r>
            <a:r>
              <a:rPr lang="zh-CN" altLang="en-US" b="1">
                <a:latin typeface="Microsoft YaHei" panose="020B0503020204020204" pitchFamily="34" charset="-122"/>
                <a:ea typeface="Microsoft YaHei" panose="020B0503020204020204" pitchFamily="34" charset="-122"/>
              </a:rPr>
              <a:t>解耦</a:t>
            </a:r>
            <a:r>
              <a:rPr lang="zh-CN" altLang="en-US">
                <a:latin typeface="Microsoft YaHei" panose="020B0503020204020204" pitchFamily="34" charset="-122"/>
                <a:ea typeface="Microsoft YaHei" panose="020B0503020204020204" pitchFamily="34" charset="-122"/>
              </a:rPr>
              <a:t>和</a:t>
            </a:r>
            <a:r>
              <a:rPr lang="zh-CN" altLang="en-US" b="1">
                <a:latin typeface="Microsoft YaHei" panose="020B0503020204020204" pitchFamily="34" charset="-122"/>
                <a:ea typeface="Microsoft YaHei" panose="020B0503020204020204" pitchFamily="34" charset="-122"/>
              </a:rPr>
              <a:t>复用</a:t>
            </a:r>
            <a:r>
              <a:rPr lang="zh-CN" altLang="en-US">
                <a:latin typeface="Microsoft YaHei" panose="020B0503020204020204" pitchFamily="34" charset="-122"/>
                <a:ea typeface="Microsoft YaHei" panose="020B0503020204020204" pitchFamily="34" charset="-122"/>
              </a:rPr>
              <a:t>，</a:t>
            </a:r>
            <a:endParaRPr lang="en-US" altLang="zh-CN">
              <a:latin typeface="Microsoft YaHei" panose="020B0503020204020204" pitchFamily="34" charset="-122"/>
              <a:ea typeface="Microsoft YaHei" panose="020B0503020204020204" pitchFamily="34" charset="-122"/>
            </a:endParaRPr>
          </a:p>
          <a:p>
            <a:pPr>
              <a:lnSpc>
                <a:spcPct val="150000"/>
              </a:lnSpc>
            </a:pPr>
            <a:r>
              <a:rPr lang="zh-CN" altLang="en-US">
                <a:latin typeface="Microsoft YaHei" panose="020B0503020204020204" pitchFamily="34" charset="-122"/>
                <a:ea typeface="Microsoft YaHei" panose="020B0503020204020204" pitchFamily="34" charset="-122"/>
              </a:rPr>
              <a:t>终极目标也是为了保证软件开发维护的效率和质量。</a:t>
            </a: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0430828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MH" val="20170406091957"/>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06091957"/>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406091957"/>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40609195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406091957"/>
  <p:tag name="MH_LIBRARY" val="GRAPHIC"/>
  <p:tag name="MH_TYPE" val="Other"/>
  <p:tag name="MH_ORDER" val="5"/>
</p:tagLst>
</file>

<file path=ppt/theme/theme1.xml><?xml version="1.0" encoding="utf-8"?>
<a:theme xmlns:a="http://schemas.openxmlformats.org/drawingml/2006/main" name="2_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等线"/>
        <a:ea typeface="等线"/>
        <a:cs typeface="等线"/>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4221</TotalTime>
  <Words>3793</Words>
  <Application>Microsoft Macintosh PowerPoint</Application>
  <PresentationFormat>宽屏</PresentationFormat>
  <Paragraphs>385</Paragraphs>
  <Slides>54</Slides>
  <Notes>47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54</vt:i4>
      </vt:variant>
    </vt:vector>
  </HeadingPairs>
  <TitlesOfParts>
    <vt:vector size="63" baseType="lpstr">
      <vt:lpstr>等线</vt:lpstr>
      <vt:lpstr>等线 Light</vt:lpstr>
      <vt:lpstr>思源黑体 CN Bold</vt:lpstr>
      <vt:lpstr>Microsoft YaHei</vt:lpstr>
      <vt:lpstr>Microsoft YaHei</vt:lpstr>
      <vt:lpstr>微软雅黑 Light</vt:lpstr>
      <vt:lpstr>Arial</vt:lpstr>
      <vt:lpstr>Monaco</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伦欣 江</dc:creator>
  <cp:lastModifiedBy>T187699</cp:lastModifiedBy>
  <cp:revision>681</cp:revision>
  <dcterms:created xsi:type="dcterms:W3CDTF">2020-04-20T03:05:17Z</dcterms:created>
  <dcterms:modified xsi:type="dcterms:W3CDTF">2022-01-27T11:28:18Z</dcterms:modified>
</cp:coreProperties>
</file>